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74" r:id="rId6"/>
    <p:sldId id="268" r:id="rId7"/>
    <p:sldId id="261" r:id="rId8"/>
    <p:sldId id="264" r:id="rId9"/>
    <p:sldId id="265" r:id="rId10"/>
    <p:sldId id="266" r:id="rId11"/>
    <p:sldId id="267" r:id="rId12"/>
    <p:sldId id="540" r:id="rId13"/>
    <p:sldId id="541" r:id="rId14"/>
    <p:sldId id="258" r:id="rId15"/>
    <p:sldId id="275" r:id="rId16"/>
    <p:sldId id="302" r:id="rId17"/>
    <p:sldId id="542" r:id="rId18"/>
    <p:sldId id="276" r:id="rId19"/>
    <p:sldId id="553" r:id="rId20"/>
    <p:sldId id="556" r:id="rId21"/>
    <p:sldId id="554" r:id="rId22"/>
    <p:sldId id="557" r:id="rId23"/>
    <p:sldId id="543" r:id="rId24"/>
    <p:sldId id="558" r:id="rId25"/>
    <p:sldId id="545" r:id="rId26"/>
    <p:sldId id="559" r:id="rId27"/>
    <p:sldId id="547" r:id="rId28"/>
    <p:sldId id="548" r:id="rId29"/>
    <p:sldId id="555" r:id="rId30"/>
    <p:sldId id="550" r:id="rId31"/>
    <p:sldId id="295" r:id="rId32"/>
    <p:sldId id="306" r:id="rId33"/>
    <p:sldId id="560" r:id="rId34"/>
    <p:sldId id="296" r:id="rId35"/>
    <p:sldId id="561" r:id="rId36"/>
    <p:sldId id="307" r:id="rId37"/>
    <p:sldId id="562" r:id="rId38"/>
    <p:sldId id="551" r:id="rId39"/>
    <p:sldId id="563" r:id="rId40"/>
    <p:sldId id="299" r:id="rId41"/>
    <p:sldId id="564" r:id="rId42"/>
    <p:sldId id="311" r:id="rId43"/>
    <p:sldId id="565" r:id="rId44"/>
    <p:sldId id="297" r:id="rId45"/>
    <p:sldId id="566" r:id="rId46"/>
    <p:sldId id="552" r:id="rId47"/>
    <p:sldId id="567"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0"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18" autoAdjust="0"/>
    <p:restoredTop sz="69406" autoAdjust="0"/>
  </p:normalViewPr>
  <p:slideViewPr>
    <p:cSldViewPr snapToGrid="0" showGuides="1">
      <p:cViewPr varScale="1">
        <p:scale>
          <a:sx n="85" d="100"/>
          <a:sy n="85" d="100"/>
        </p:scale>
        <p:origin x="1392" y="72"/>
      </p:cViewPr>
      <p:guideLst>
        <p:guide orient="horz" pos="2290"/>
        <p:guide pos="38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36.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94B6CF-D299-449E-9D47-59416C57FA1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37A73-AA1C-4BFE-80D8-6AE09E16C6A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4" Type="http://schemas.openxmlformats.org/officeDocument/2006/relationships/hyperlink" Target="https://en.wikipedia.org/wiki/Dartmouth_College" TargetMode="External"/><Relationship Id="rId3" Type="http://schemas.openxmlformats.org/officeDocument/2006/relationships/hyperlink" Target="https://en.wikipedia.org/wiki/J._D._Salinger#cite_note-114"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p:cNvSpPr>
          <p:nvPr>
            <p:ph type="sldImg"/>
          </p:nvPr>
        </p:nvSpPr>
        <p:spPr/>
      </p:sp>
      <p:sp>
        <p:nvSpPr>
          <p:cNvPr id="8195"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819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idx="4294967295"/>
          </p:nvPr>
        </p:nvSpPr>
        <p:spPr>
          <a:ln>
            <a:miter lim="800000"/>
          </a:ln>
        </p:spPr>
      </p:sp>
      <p:sp>
        <p:nvSpPr>
          <p:cNvPr id="56323"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CN" altLang="en-US" dirty="0"/>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A1F51414-21C8-44F7-B523-8E44CF926E4A}" type="slidenum">
              <a:rPr altLang="en-US">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p:cNvSpPr>
          <p:nvPr>
            <p:ph type="sldImg"/>
          </p:nvPr>
        </p:nvSpPr>
        <p:spPr>
          <a:ln>
            <a:miter lim="800000"/>
          </a:ln>
        </p:spPr>
      </p:sp>
      <p:sp>
        <p:nvSpPr>
          <p:cNvPr id="7171" name="文本占位符 2"/>
          <p:cNvSpPr>
            <a:spLocks noGrp="1"/>
          </p:cNvSpPr>
          <p:nvPr>
            <p:ph type="body" idx="4294967295"/>
          </p:nvPr>
        </p:nvSpPr>
        <p:spPr/>
        <p:txBody>
          <a:bodyPr wrap="square" lIns="91440" tIns="45720" rIns="91440" bIns="45720" numCol="1" anchor="t" anchorCtr="0" compatLnSpc="1"/>
          <a:lstStyle/>
          <a:p>
            <a:pPr marL="228600" marR="0" lvl="0" indent="-228600" algn="l" defTabSz="914400" rtl="0" eaLnBrk="1" fontAlgn="base" latinLnBrk="0" hangingPunct="1">
              <a:lnSpc>
                <a:spcPct val="100000"/>
              </a:lnSpc>
              <a:spcBef>
                <a:spcPct val="0"/>
              </a:spcBef>
              <a:spcAft>
                <a:spcPct val="0"/>
              </a:spcAft>
              <a:buClrTx/>
              <a:buSzTx/>
              <a:buFontTx/>
              <a:buAutoNum type="arabicPeriod"/>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301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20204" pitchFamily="34" charset="0"/>
                <a:sym typeface="宋体" panose="02010600030101010101" pitchFamily="2" charset="-122"/>
              </a:rPr>
            </a:fld>
            <a:endParaRPr lang="en-US" altLang="en-US" sz="1200" dirty="0">
              <a:latin typeface="Arial" panose="020B0604020202020204" pitchFamily="34" charset="0"/>
              <a:sym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p:cNvSpPr>
          <p:nvPr>
            <p:ph type="sldImg" idx="4294967295"/>
          </p:nvPr>
        </p:nvSpPr>
        <p:spPr>
          <a:ln>
            <a:miter lim="800000"/>
          </a:ln>
        </p:spPr>
      </p:sp>
      <p:sp>
        <p:nvSpPr>
          <p:cNvPr id="9219"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gn="l">
              <a:buFont typeface="+mj-lt"/>
              <a:buAutoNum type="arabicPeriod"/>
            </a:pPr>
            <a:endParaRPr lang="en-US" altLang="zh-CN" b="0" i="0" dirty="0">
              <a:solidFill>
                <a:srgbClr val="404040"/>
              </a:solidFill>
              <a:effectLst/>
              <a:latin typeface="Inter"/>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C4C389AC-94A0-4661-B152-A001777E27C8}"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p:cNvSpPr>
          <p:nvPr>
            <p:ph type="sldImg" idx="4294967295"/>
          </p:nvPr>
        </p:nvSpPr>
        <p:spPr>
          <a:ln>
            <a:miter lim="800000"/>
          </a:ln>
        </p:spPr>
      </p:sp>
      <p:sp>
        <p:nvSpPr>
          <p:cNvPr id="9219"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gn="l">
              <a:buFont typeface="+mj-lt"/>
              <a:buAutoNum type="arabicPeriod"/>
            </a:pPr>
            <a:endParaRPr lang="zh-CN" altLang="en-US" b="0" i="0" dirty="0">
              <a:solidFill>
                <a:srgbClr val="404040"/>
              </a:solidFill>
              <a:effectLst/>
              <a:latin typeface="Inter"/>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C4C389AC-94A0-4661-B152-A001777E27C8}"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p:cNvSpPr>
          <p:nvPr>
            <p:ph type="sldImg"/>
          </p:nvPr>
        </p:nvSpPr>
        <p:spPr>
          <a:ln>
            <a:miter lim="800000"/>
          </a:ln>
        </p:spPr>
      </p:sp>
      <p:sp>
        <p:nvSpPr>
          <p:cNvPr id="7171" name="文本占位符 2"/>
          <p:cNvSpPr>
            <a:spLocks noGrp="1"/>
          </p:cNvSpPr>
          <p:nvPr>
            <p:ph type="body" idx="4294967295"/>
          </p:nvPr>
        </p:nvSpPr>
        <p:spPr/>
        <p:txBody>
          <a:bodyPr wrap="square" lIns="91440" tIns="45720" rIns="91440" bIns="45720" numCol="1" anchor="t" anchorCtr="0" compatLnSpc="1"/>
          <a:lstStyle/>
          <a:p>
            <a:pPr marL="228600" marR="0" lvl="0" indent="-228600" algn="l" defTabSz="914400" rtl="0" eaLnBrk="1" fontAlgn="base" latinLnBrk="0" hangingPunct="1">
              <a:lnSpc>
                <a:spcPct val="100000"/>
              </a:lnSpc>
              <a:spcBef>
                <a:spcPct val="0"/>
              </a:spcBef>
              <a:spcAft>
                <a:spcPct val="0"/>
              </a:spcAft>
              <a:buClrTx/>
              <a:buSzTx/>
              <a:buFontTx/>
              <a:buAutoNum type="arabicPeriod"/>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301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20204" pitchFamily="34" charset="0"/>
                <a:sym typeface="宋体" panose="02010600030101010101" pitchFamily="2" charset="-122"/>
              </a:rPr>
            </a:fld>
            <a:endParaRPr lang="en-US" altLang="en-US" sz="1200" dirty="0">
              <a:latin typeface="Arial" panose="020B0604020202020204" pitchFamily="34" charset="0"/>
              <a:sym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en-US" altLang="zh-CN"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fontAlgn="base"/>
            <a:endParaRPr lang="zh-CN" altLang="en-US" b="0" i="0" dirty="0">
              <a:solidFill>
                <a:srgbClr val="060607"/>
              </a:solidFill>
              <a:effectLst/>
              <a:latin typeface="inherit"/>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fontAlgn="base"/>
            <a:endParaRPr lang="zh-CN" altLang="en-US" b="0" i="0" dirty="0">
              <a:solidFill>
                <a:srgbClr val="060607"/>
              </a:solidFill>
              <a:effectLst/>
              <a:latin typeface="inherit"/>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fontAlgn="base"/>
            <a:endParaRPr lang="zh-CN" altLang="en-US" b="0" i="0" dirty="0">
              <a:solidFill>
                <a:srgbClr val="060607"/>
              </a:solidFill>
              <a:effectLst/>
              <a:latin typeface="inherit"/>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fontAlgn="base"/>
            <a:endParaRPr lang="zh-CN" altLang="en-US" b="0" i="0" dirty="0">
              <a:solidFill>
                <a:srgbClr val="060607"/>
              </a:solidFill>
              <a:effectLst/>
              <a:latin typeface="inherit"/>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p:cNvSpPr>
          <p:nvPr>
            <p:ph type="sldImg"/>
          </p:nvPr>
        </p:nvSpPr>
        <p:spPr>
          <a:ln>
            <a:miter lim="800000"/>
          </a:ln>
        </p:spPr>
      </p:sp>
      <p:sp>
        <p:nvSpPr>
          <p:cNvPr id="7171" name="文本占位符 2"/>
          <p:cNvSpPr>
            <a:spLocks noGrp="1"/>
          </p:cNvSpPr>
          <p:nvPr>
            <p:ph type="body" idx="4294967295"/>
          </p:nvPr>
        </p:nvSpPr>
        <p:spPr/>
        <p:txBody>
          <a:bodyPr wrap="square" lIns="91440" tIns="45720" rIns="91440" bIns="45720" numCol="1" anchor="t" anchorCtr="0" compatLnSpc="1"/>
          <a:lstStyle/>
          <a:p>
            <a:pPr marL="228600" marR="0" lvl="0" indent="-228600" algn="l" defTabSz="914400" rtl="0" eaLnBrk="1" fontAlgn="base" latinLnBrk="0" hangingPunct="1">
              <a:lnSpc>
                <a:spcPct val="100000"/>
              </a:lnSpc>
              <a:spcBef>
                <a:spcPct val="0"/>
              </a:spcBef>
              <a:spcAft>
                <a:spcPct val="0"/>
              </a:spcAft>
              <a:buClrTx/>
              <a:buSzTx/>
              <a:buFontTx/>
              <a:buAutoNum type="arabicPeriod"/>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301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20204" pitchFamily="34" charset="0"/>
                <a:sym typeface="宋体" panose="02010600030101010101" pitchFamily="2" charset="-122"/>
              </a:rPr>
            </a:fld>
            <a:endParaRPr lang="en-US" altLang="en-US" sz="1200" dirty="0">
              <a:latin typeface="Arial" panose="020B0604020202020204" pitchFamily="34" charset="0"/>
              <a:sym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gn="l" fontAlgn="base">
              <a:buFont typeface="Arial" panose="020B0604020202020204" pitchFamily="34" charset="0"/>
              <a:buChar char="•"/>
            </a:pPr>
            <a:endParaRPr lang="en-US" altLang="zh-CN" b="0" i="0" dirty="0">
              <a:solidFill>
                <a:srgbClr val="060607"/>
              </a:solidFill>
              <a:effectLst/>
              <a:latin typeface="inherit"/>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gn="l" fontAlgn="base">
              <a:buFont typeface="Arial" panose="020B0604020202020204" pitchFamily="34" charset="0"/>
              <a:buChar char="•"/>
            </a:pPr>
            <a:endParaRPr lang="en-US" altLang="zh-CN" b="0" i="0" dirty="0">
              <a:solidFill>
                <a:srgbClr val="060607"/>
              </a:solidFill>
              <a:effectLst/>
              <a:latin typeface="inherit"/>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en-US" altLang="zh-CN"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en-US" altLang="zh-CN"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gn="l" fontAlgn="base">
              <a:buFont typeface="+mj-lt"/>
              <a:buAutoNum type="arabicPeriod"/>
            </a:pPr>
            <a:endParaRPr lang="zh-CN" altLang="en-US" b="0" i="0" dirty="0">
              <a:solidFill>
                <a:srgbClr val="060607"/>
              </a:solidFill>
              <a:effectLst/>
              <a:latin typeface="inherit"/>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fontAlgn="base"/>
            <a:endParaRPr lang="zh-CN" altLang="zh-CN" sz="1200" kern="1200" dirty="0">
              <a:solidFill>
                <a:schemeClr val="tx1"/>
              </a:solidFill>
              <a:effectLst/>
              <a:latin typeface="+mn-lt"/>
              <a:ea typeface="+mn-ea"/>
              <a:cs typeface="+mn-cs"/>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fontAlgn="base"/>
            <a:endParaRPr lang="zh-CN" altLang="en-US" b="0" i="0" dirty="0">
              <a:solidFill>
                <a:srgbClr val="060607"/>
              </a:solidFill>
              <a:effectLst/>
              <a:latin typeface="-apple-system"/>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fontAlgn="base"/>
            <a:endParaRPr lang="zh-CN" altLang="en-US" b="0" i="0" dirty="0">
              <a:solidFill>
                <a:srgbClr val="060607"/>
              </a:solidFill>
              <a:effectLst/>
              <a:latin typeface="inherit"/>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endParaRPr lang="zh-CN" altLang="en-US"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endParaRPr lang="en-US" altLang="zh-CN"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p:cNvSpPr>
          <p:nvPr>
            <p:ph type="sldImg" idx="4294967295"/>
          </p:nvPr>
        </p:nvSpPr>
        <p:spPr>
          <a:ln>
            <a:miter lim="800000"/>
          </a:ln>
        </p:spPr>
      </p:sp>
      <p:sp>
        <p:nvSpPr>
          <p:cNvPr id="5427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FontTx/>
              <a:buAutoNum type="arabicPeriod"/>
            </a:pPr>
            <a:endParaRPr lang="zh-CN" altLang="en-US" dirty="0"/>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3D70B2E-3EE9-4E06-94FA-81CE1EC21928}"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endParaRPr lang="en-US" altLang="zh-CN"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zh-CN" altLang="en-US"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zh-CN" altLang="en-US"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endParaRPr lang="zh-CN" altLang="en-US" sz="1200" kern="1200" dirty="0">
              <a:solidFill>
                <a:schemeClr val="tx1"/>
              </a:solidFill>
              <a:effectLst/>
              <a:latin typeface="+mn-lt"/>
              <a:ea typeface="+mn-ea"/>
              <a:cs typeface="+mn-cs"/>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endParaRPr lang="zh-CN" altLang="en-US" sz="1200" kern="1200" dirty="0">
              <a:solidFill>
                <a:schemeClr val="tx1"/>
              </a:solidFill>
              <a:effectLst/>
              <a:latin typeface="+mn-lt"/>
              <a:ea typeface="+mn-ea"/>
              <a:cs typeface="+mn-cs"/>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0">
              <a:buFont typeface="Arial" panose="020B0604020202020204" pitchFamily="34" charset="0"/>
              <a:buNone/>
            </a:pPr>
            <a:endParaRPr lang="zh-CN" altLang="en-US" sz="1200" kern="1200" dirty="0">
              <a:solidFill>
                <a:schemeClr val="tx1"/>
              </a:solidFill>
              <a:effectLst/>
              <a:latin typeface="+mn-lt"/>
              <a:ea typeface="+mn-ea"/>
              <a:cs typeface="+mn-cs"/>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0">
              <a:buFont typeface="Arial" panose="020B0604020202020204" pitchFamily="34" charset="0"/>
              <a:buNone/>
            </a:pPr>
            <a:endParaRPr lang="zh-CN" altLang="en-US" sz="1200" kern="1200" dirty="0">
              <a:solidFill>
                <a:schemeClr val="tx1"/>
              </a:solidFill>
              <a:effectLst/>
              <a:latin typeface="+mn-lt"/>
              <a:ea typeface="+mn-ea"/>
              <a:cs typeface="+mn-cs"/>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zh-CN" altLang="en-US"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zh-CN" altLang="en-US"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zh-CN" altLang="en-US"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p:cNvSpPr>
          <p:nvPr>
            <p:ph type="sldImg" idx="4294967295"/>
          </p:nvPr>
        </p:nvSpPr>
        <p:spPr>
          <a:ln>
            <a:miter lim="800000"/>
          </a:ln>
        </p:spPr>
      </p:sp>
      <p:sp>
        <p:nvSpPr>
          <p:cNvPr id="7171"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a:buFontTx/>
              <a:buNone/>
            </a:pPr>
            <a:endParaRPr lang="zh-CN" altLang="en-US"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9173901A-D428-4ABB-815B-E52FE51E8279}"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zh-CN" altLang="en-US"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zh-CN" altLang="en-US"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zh-CN" altLang="en-US"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zh-CN" altLang="en-US"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p:cNvSpPr>
          <p:nvPr>
            <p:ph type="sldImg" idx="4294967295"/>
          </p:nvPr>
        </p:nvSpPr>
        <p:spPr>
          <a:ln>
            <a:miter lim="800000"/>
          </a:ln>
        </p:spPr>
      </p:sp>
      <p:sp>
        <p:nvSpPr>
          <p:cNvPr id="23555"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endParaRPr lang="zh-CN" altLang="en-US" b="1" dirty="0">
              <a:solidFill>
                <a:schemeClr val="bg1"/>
              </a:solidFill>
              <a:latin typeface="宋体" panose="02010600030101010101" pitchFamily="2" charset="-122"/>
              <a:cs typeface="Calibri" panose="020F0502020204030204" pitchFamily="34" charset="0"/>
              <a:sym typeface="Calibri" panose="020F0502020204030204"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CA9F83E-A5BB-40CE-AE38-8778EB69414F}"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p:cNvSpPr>
          <p:nvPr>
            <p:ph type="sldImg" idx="4294967295"/>
          </p:nvPr>
        </p:nvSpPr>
        <p:spPr>
          <a:ln>
            <a:miter lim="800000"/>
          </a:ln>
        </p:spPr>
      </p:sp>
      <p:sp>
        <p:nvSpPr>
          <p:cNvPr id="107523"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spcBef>
                <a:spcPct val="0"/>
              </a:spcBef>
              <a:buFont typeface="Arial" panose="020B0604020202020204" pitchFamily="34" charset="0"/>
              <a:buNone/>
            </a:pPr>
            <a:r>
              <a:rPr lang="en-US" altLang="zh-CN" sz="1400" dirty="0">
                <a:solidFill>
                  <a:srgbClr val="FF0000"/>
                </a:solidFill>
              </a:rPr>
              <a:t>See materials 2. </a:t>
            </a:r>
            <a:endParaRPr lang="en-US" altLang="zh-CN" sz="1400" dirty="0">
              <a:solidFill>
                <a:srgbClr val="FF0000"/>
              </a:solidFill>
            </a:endParaRPr>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ECA215EC-2A52-4E86-AAE3-7D4696440C91}"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p:cNvSpPr>
          <p:nvPr>
            <p:ph type="sldImg" idx="4294967295"/>
          </p:nvPr>
        </p:nvSpPr>
        <p:spPr>
          <a:ln>
            <a:miter lim="800000"/>
          </a:ln>
        </p:spPr>
      </p:sp>
      <p:sp>
        <p:nvSpPr>
          <p:cNvPr id="109571"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marR="0" lvl="0" indent="-228600" algn="l" defTabSz="914400" rtl="0" eaLnBrk="1" fontAlgn="auto" latinLnBrk="0" hangingPunct="1">
              <a:lnSpc>
                <a:spcPct val="100000"/>
              </a:lnSpc>
              <a:spcBef>
                <a:spcPct val="0"/>
              </a:spcBef>
              <a:spcAft>
                <a:spcPts val="0"/>
              </a:spcAft>
              <a:buClrTx/>
              <a:buSzTx/>
              <a:buFontTx/>
              <a:buAutoNum type="arabicPeriod"/>
              <a:defRPr/>
            </a:pPr>
            <a:r>
              <a:rPr lang="en-US" altLang="zh-CN" sz="1200" dirty="0">
                <a:solidFill>
                  <a:srgbClr val="FF0000"/>
                </a:solidFill>
              </a:rPr>
              <a:t>See materials 2. </a:t>
            </a:r>
            <a:endParaRPr lang="en-US" altLang="zh-CN" sz="1200" dirty="0">
              <a:solidFill>
                <a:srgbClr val="FF0000"/>
              </a:solidFill>
            </a:endParaRPr>
          </a:p>
          <a:p>
            <a:pPr marL="228600" indent="-228600" eaLnBrk="1" hangingPunct="1">
              <a:spcBef>
                <a:spcPct val="0"/>
              </a:spcBef>
              <a:buFontTx/>
              <a:buAutoNum type="arabicPeriod"/>
            </a:pPr>
            <a:endParaRPr lang="zh-CN" altLang="en-US" dirty="0"/>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F857876C-A300-417F-B48F-9851D6D5E874}"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p:cNvSpPr>
          <p:nvPr>
            <p:ph type="sldImg" idx="4294967295"/>
          </p:nvPr>
        </p:nvSpPr>
        <p:spPr>
          <a:ln>
            <a:miter lim="800000"/>
          </a:ln>
        </p:spPr>
      </p:sp>
      <p:sp>
        <p:nvSpPr>
          <p:cNvPr id="50179" name="文本占位符 2"/>
          <p:cNvSpPr>
            <a:spLocks noGrp="1"/>
          </p:cNvSpPr>
          <p:nvPr>
            <p:ph type="body" idx="429496729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rtl="0" eaLnBrk="1" fontAlgn="auto" latinLnBrk="0" hangingPunct="1">
              <a:lnSpc>
                <a:spcPct val="100000"/>
              </a:lnSpc>
              <a:spcBef>
                <a:spcPts val="0"/>
              </a:spcBef>
              <a:spcAft>
                <a:spcPts val="0"/>
              </a:spcAft>
              <a:buClrTx/>
              <a:buSzTx/>
              <a:buFont typeface="Calibri Light" panose="020F0302020204030204" pitchFamily="34" charset="0"/>
              <a:buNone/>
              <a:defRPr/>
            </a:pPr>
            <a:r>
              <a:rPr lang="en-US" altLang="zh-CN" sz="1200" dirty="0">
                <a:solidFill>
                  <a:srgbClr val="FF0000"/>
                </a:solidFill>
              </a:rPr>
              <a:t>See materials 2. </a:t>
            </a:r>
            <a:endParaRPr lang="en-US" altLang="zh-CN" sz="1200" dirty="0">
              <a:solidFill>
                <a:srgbClr val="FF0000"/>
              </a:solidFill>
            </a:endParaRPr>
          </a:p>
          <a:p>
            <a:pPr marL="0" indent="0" algn="just">
              <a:buFont typeface="Calibri Light" panose="020F0302020204030204" pitchFamily="34" charset="0"/>
              <a:buNone/>
              <a:defRPr/>
            </a:pPr>
            <a:endParaRPr lang="en-US" altLang="zh-CN" dirty="0"/>
          </a:p>
          <a:p>
            <a:pPr marL="0" indent="0" algn="just">
              <a:buFont typeface="Calibri Light" panose="020F0302020204030204" pitchFamily="34" charset="0"/>
              <a:buNone/>
              <a:defRPr/>
            </a:pPr>
            <a:endParaRPr lang="en-US" altLang="zh-CN" dirty="0"/>
          </a:p>
          <a:p>
            <a:pPr marL="228600" indent="-228600" algn="just">
              <a:buFont typeface="+mj-lt"/>
              <a:buAutoNum type="arabicPeriod"/>
              <a:defRPr/>
            </a:pPr>
            <a:r>
              <a:rPr lang="en-US" altLang="zh-CN" dirty="0"/>
              <a:t>But the article is merciless in its dissection of intimate details of its subject’s personal life, and this in company with elaborate accounts of </a:t>
            </a:r>
            <a:r>
              <a:rPr lang="en-US" altLang="zh-CN" dirty="0" err="1"/>
              <a:t>Sidis</a:t>
            </a:r>
            <a:r>
              <a:rPr lang="en-US" altLang="zh-CN" dirty="0"/>
              <a:t>’ passion for privacy and the pitiable lengths to which he has gone in order to avoid public scrutiny.</a:t>
            </a:r>
            <a:endParaRPr lang="en-US" altLang="zh-CN" dirty="0"/>
          </a:p>
          <a:p>
            <a:pPr marL="228600" indent="-228600" algn="just">
              <a:buFont typeface="+mj-lt"/>
              <a:buAutoNum type="arabicPeriod"/>
              <a:defRPr/>
            </a:pPr>
            <a:r>
              <a:rPr lang="en-US" altLang="zh-CN" dirty="0"/>
              <a:t>The work possesses great reader interest, for it is both amusing and instructive; but it may be fairly described as a ruthless exposure of a once public character, who has since sought and has now been deprived of the seclusion of private life.</a:t>
            </a:r>
            <a:endParaRPr lang="en-US" altLang="zh-CN" dirty="0"/>
          </a:p>
          <a:p>
            <a:pPr marL="228600" indent="-228600" algn="just">
              <a:buFont typeface="+mj-lt"/>
              <a:buAutoNum type="arabicPeriod"/>
              <a:defRPr/>
            </a:pPr>
            <a:r>
              <a:rPr lang="en-US" altLang="zh-CN" dirty="0"/>
              <a:t>1. After losing his privacy suit against the </a:t>
            </a:r>
            <a:r>
              <a:rPr lang="en-US" altLang="zh-CN" i="1" dirty="0"/>
              <a:t>New Yorker</a:t>
            </a:r>
            <a:r>
              <a:rPr lang="en-US" altLang="zh-CN" dirty="0"/>
              <a:t>, </a:t>
            </a:r>
            <a:r>
              <a:rPr lang="en-US" altLang="zh-CN" dirty="0" err="1"/>
              <a:t>Sidis</a:t>
            </a:r>
            <a:r>
              <a:rPr lang="en-US" altLang="zh-CN" dirty="0"/>
              <a:t> sued it for libel for the false information in the story. Among his charges, he claimed that a reader of the article would think that he was a reprehensible character, disloyal to his country, a loathsome and filthy person in personal habits, suffered a mental breakdown, and was a fool, who lived in misery and poverty. The </a:t>
            </a:r>
            <a:r>
              <a:rPr lang="en-US" altLang="zh-CN" i="1" dirty="0"/>
              <a:t>New Yorker </a:t>
            </a:r>
            <a:r>
              <a:rPr lang="en-US" altLang="zh-CN" dirty="0"/>
              <a:t>settled this case out of court for a small amount of money, which was between $500 and $600.</a:t>
            </a:r>
            <a:endParaRPr lang="en-US" altLang="zh-CN" dirty="0"/>
          </a:p>
          <a:p>
            <a:pPr marL="228600" indent="-228600" algn="just">
              <a:buFont typeface="Calibri Light" panose="020F0302020204030204" pitchFamily="34" charset="0"/>
              <a:buAutoNum type="arabicPeriod"/>
              <a:defRPr/>
            </a:pPr>
            <a:endParaRPr lang="zh-CN" altLang="en-US" dirty="0"/>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609EE593-4973-4C4C-B06C-8C823A58CE14}"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p:cNvSpPr>
          <p:nvPr>
            <p:ph type="sldImg" idx="4294967295"/>
          </p:nvPr>
        </p:nvSpPr>
        <p:spPr>
          <a:ln>
            <a:miter lim="800000"/>
          </a:ln>
        </p:spPr>
      </p:sp>
      <p:sp>
        <p:nvSpPr>
          <p:cNvPr id="113667" name="文本占位符 2"/>
          <p:cNvSpPr>
            <a:spLocks noGrp="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lgn="just">
              <a:buFont typeface="+mj-lt"/>
              <a:buAutoNum type="arabicPeriod"/>
              <a:defRPr/>
            </a:pPr>
            <a:r>
              <a:rPr lang="en-US" altLang="zh-CN" dirty="0"/>
              <a:t> The life of William </a:t>
            </a:r>
            <a:r>
              <a:rPr lang="en-US" altLang="zh-CN" dirty="0" err="1"/>
              <a:t>Sidis</a:t>
            </a:r>
            <a:r>
              <a:rPr lang="en-US" altLang="zh-CN" dirty="0"/>
              <a:t> illustrates a man profoundly disturbed by being thrust by his parents into the limelight as a child and by the media hounding him. He tried to spend his adult life fleeing from being the focus of any public attention. If he had been an involuntary public figure in the past, should this affect whether he should be able to retreat from the public eye in the future? Does it matter that he became a public figure as a child, that is, that he did not voluntarily choose this status as an adult?</a:t>
            </a:r>
            <a:endParaRPr lang="en-US" altLang="zh-CN" dirty="0"/>
          </a:p>
          <a:p>
            <a:pPr marL="228600" indent="-228600" algn="just">
              <a:buFont typeface="+mj-lt"/>
              <a:buAutoNum type="arabicPeriod"/>
              <a:defRPr/>
            </a:pPr>
            <a:r>
              <a:rPr lang="en-US" altLang="zh-CN" dirty="0"/>
              <a:t>Although Salinger tried to escape public exposure as much as possible, he continued to struggle with unwanted attention from both the media and the public.</a:t>
            </a:r>
            <a:r>
              <a:rPr lang="en-US" altLang="zh-CN" baseline="30000" dirty="0">
                <a:hlinkClick r:id="rId3"/>
              </a:rPr>
              <a:t>[113]</a:t>
            </a:r>
            <a:r>
              <a:rPr lang="en-US" altLang="zh-CN" dirty="0"/>
              <a:t> Readers of his work and students from nearby </a:t>
            </a:r>
            <a:r>
              <a:rPr lang="en-US" altLang="zh-CN" dirty="0">
                <a:hlinkClick r:id="rId4" tooltip="Dartmouth College"/>
              </a:rPr>
              <a:t>Dartmouth College</a:t>
            </a:r>
            <a:r>
              <a:rPr lang="en-US" altLang="zh-CN" dirty="0"/>
              <a:t> often came to Cornish in groups, hoping to catch a glimpse of him.</a:t>
            </a:r>
            <a:endParaRPr lang="en-US" altLang="zh-CN" dirty="0"/>
          </a:p>
          <a:p>
            <a:pPr marL="228600" indent="-228600" algn="just">
              <a:buFont typeface="+mj-lt"/>
              <a:buAutoNum type="arabicPeriod"/>
              <a:defRPr/>
            </a:pPr>
            <a:r>
              <a:rPr lang="zh-CN" altLang="en-US" dirty="0"/>
              <a:t>为美国宪法辩护</a:t>
            </a:r>
            <a:r>
              <a:rPr lang="en-US" altLang="zh-CN" dirty="0"/>
              <a:t>. </a:t>
            </a:r>
            <a:endParaRPr lang="zh-CN" altLang="en-US" dirty="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F73FDE3C-E3B4-40D3-9B7D-85718B8779FB}" type="slidenum">
              <a:rPr altLang="en-US" smtClean="0">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idx="4294967295"/>
          </p:nvPr>
        </p:nvSpPr>
        <p:spPr>
          <a:ln>
            <a:miter lim="800000"/>
          </a:ln>
        </p:spPr>
      </p:sp>
      <p:sp>
        <p:nvSpPr>
          <p:cNvPr id="54275"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a:t>1. School bully problem. Sending naked photos. </a:t>
            </a:r>
            <a:endParaRPr lang="zh-CN" altLang="en-US"/>
          </a:p>
        </p:txBody>
      </p:sp>
      <p:sp>
        <p:nvSpPr>
          <p:cNvPr id="542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F45C438D-5CFD-467A-B358-93AF926B0F4D}" type="slidenum">
              <a:rPr altLang="en-US">
                <a:latin typeface="Arial" panose="020B0604020202020204" pitchFamily="34" charset="0"/>
                <a:sym typeface="宋体" panose="02010600030101010101" pitchFamily="2" charset="-122"/>
              </a:rPr>
            </a:fld>
            <a:endParaRPr lang="zh-CN" altLang="en-US">
              <a:latin typeface="Arial" panose="020B0604020202020204" pitchFamily="34" charset="0"/>
              <a:sym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54D357E3-E4F6-4200-AA73-5750B32AFE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2D6DD0-8734-4807-8BC3-2858D691317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4D357E3-E4F6-4200-AA73-5750B32AFE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2D6DD0-8734-4807-8BC3-2858D691317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4D357E3-E4F6-4200-AA73-5750B32AFE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2D6DD0-8734-4807-8BC3-2858D691317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4D357E3-E4F6-4200-AA73-5750B32AFE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2D6DD0-8734-4807-8BC3-2858D691317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4D357E3-E4F6-4200-AA73-5750B32AFE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2D6DD0-8734-4807-8BC3-2858D691317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4D357E3-E4F6-4200-AA73-5750B32AFE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2D6DD0-8734-4807-8BC3-2858D691317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4D357E3-E4F6-4200-AA73-5750B32AFE4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2D6DD0-8734-4807-8BC3-2858D691317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4D357E3-E4F6-4200-AA73-5750B32AFE4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E2D6DD0-8734-4807-8BC3-2858D691317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4D357E3-E4F6-4200-AA73-5750B32AFE4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E2D6DD0-8734-4807-8BC3-2858D691317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4D357E3-E4F6-4200-AA73-5750B32AFE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2D6DD0-8734-4807-8BC3-2858D691317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4D357E3-E4F6-4200-AA73-5750B32AFE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2D6DD0-8734-4807-8BC3-2858D691317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357E3-E4F6-4200-AA73-5750B32AFE4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2D6DD0-8734-4807-8BC3-2858D691317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hyperlink" Target="Remember%20Star%20Wars%20Kid%20-%20One%20of%20the%20First%20Viral%20Videos.mp4" TargetMode="External"/><Relationship Id="rId4" Type="http://schemas.openxmlformats.org/officeDocument/2006/relationships/hyperlink" Target="Star_Wars_Kid.mp4" TargetMode="Externa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6.jpe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tags" Target="../tags/tag8.xml"/><Relationship Id="rId4" Type="http://schemas.openxmlformats.org/officeDocument/2006/relationships/image" Target="../media/image26.jpe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openxmlformats.org/officeDocument/2006/relationships/tags" Target="../tags/tag11.xml"/><Relationship Id="rId4" Type="http://schemas.openxmlformats.org/officeDocument/2006/relationships/image" Target="../media/image26.jpeg"/><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image" Target="../media/image6.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6.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6.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6.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image" Target="../media/image6.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image" Target="../media/image6.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6.jpe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23.xml"/><Relationship Id="rId3" Type="http://schemas.openxmlformats.org/officeDocument/2006/relationships/image" Target="../media/image27.png"/><Relationship Id="rId2" Type="http://schemas.openxmlformats.org/officeDocument/2006/relationships/tags" Target="../tags/tag22.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image" Target="../media/image6.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image" Target="../media/image6.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tags" Target="../tags/tag26.xml"/><Relationship Id="rId1" Type="http://schemas.openxmlformats.org/officeDocument/2006/relationships/image" Target="../media/image6.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tags" Target="../tags/tag27.xml"/><Relationship Id="rId1"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hyperlink" Target="20241030%20&#27993;&#27743;&#30465;&#34892;&#25919;&#22788;&#32602;&#20844;&#24320;&#21150;&#27861;&#20462;&#35746;" TargetMode="External"/><Relationship Id="rId2" Type="http://schemas.openxmlformats.org/officeDocument/2006/relationships/tags" Target="../tags/tag28.xml"/><Relationship Id="rId1" Type="http://schemas.openxmlformats.org/officeDocument/2006/relationships/image" Target="../media/image6.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6.jpe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image" Target="../media/image29.png"/><Relationship Id="rId1" Type="http://schemas.openxmlformats.org/officeDocument/2006/relationships/image" Target="../media/image6.jpe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tags" Target="../tags/tag31.xml"/><Relationship Id="rId2" Type="http://schemas.openxmlformats.org/officeDocument/2006/relationships/image" Target="../media/image29.pn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png"/><Relationship Id="rId11" Type="http://schemas.openxmlformats.org/officeDocument/2006/relationships/notesSlide" Target="../notesSlides/notesSlide3.xml"/><Relationship Id="rId10" Type="http://schemas.openxmlformats.org/officeDocument/2006/relationships/slideLayout" Target="../slideLayouts/slideLayout2.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image" Target="../media/image6.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6.jpe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tags" Target="../tags/tag34.xml"/><Relationship Id="rId1" Type="http://schemas.openxmlformats.org/officeDocument/2006/relationships/image" Target="../media/image6.jpe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tags" Target="../tags/tag35.xml"/><Relationship Id="rId1" Type="http://schemas.openxmlformats.org/officeDocument/2006/relationships/image" Target="../media/image6.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hyperlink" Target="The%20Sad%20Life%20of%20William%20James%20Sidis.mp4" TargetMode="External"/><Relationship Id="rId3" Type="http://schemas.openxmlformats.org/officeDocument/2006/relationships/image" Target="../media/image17.jpeg"/><Relationship Id="rId2" Type="http://schemas.openxmlformats.org/officeDocument/2006/relationships/image" Target="../media/image6.jpeg"/><Relationship Id="rId1" Type="http://schemas.openxmlformats.org/officeDocument/2006/relationships/hyperlink" Target="Star_Wars_Kid.mp4" TargetMode="Externa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01"/>
          <p:cNvPicPr>
            <a:picLocks noChangeAspect="1"/>
          </p:cNvPicPr>
          <p:nvPr/>
        </p:nvPicPr>
        <p:blipFill>
          <a:blip r:embed="rId1">
            <a:alphaModFix amt="20000"/>
          </a:blip>
          <a:srcRect/>
          <a:stretch>
            <a:fillRect/>
          </a:stretch>
        </p:blipFill>
        <p:spPr>
          <a:xfrm>
            <a:off x="6350" y="6350"/>
            <a:ext cx="12192000" cy="2226310"/>
          </a:xfrm>
          <a:prstGeom prst="rect">
            <a:avLst/>
          </a:prstGeom>
        </p:spPr>
      </p:pic>
      <p:pic>
        <p:nvPicPr>
          <p:cNvPr id="5" name="image 102"/>
          <p:cNvPicPr>
            <a:picLocks noChangeAspect="1"/>
          </p:cNvPicPr>
          <p:nvPr/>
        </p:nvPicPr>
        <p:blipFill>
          <a:blip r:embed="rId2"/>
          <a:srcRect/>
          <a:stretch>
            <a:fillRect/>
          </a:stretch>
        </p:blipFill>
        <p:spPr>
          <a:xfrm>
            <a:off x="6350" y="6351"/>
            <a:ext cx="12191998" cy="3422650"/>
          </a:xfrm>
          <a:prstGeom prst="rect">
            <a:avLst/>
          </a:prstGeom>
        </p:spPr>
      </p:pic>
      <p:pic>
        <p:nvPicPr>
          <p:cNvPr id="6" name="image 103"/>
          <p:cNvPicPr>
            <a:picLocks noChangeAspect="1"/>
          </p:cNvPicPr>
          <p:nvPr/>
        </p:nvPicPr>
        <p:blipFill>
          <a:blip r:embed="rId3"/>
          <a:srcRect/>
          <a:stretch>
            <a:fillRect/>
          </a:stretch>
        </p:blipFill>
        <p:spPr>
          <a:xfrm>
            <a:off x="6350" y="15825"/>
            <a:ext cx="12185650" cy="3141904"/>
          </a:xfrm>
          <a:prstGeom prst="rect">
            <a:avLst/>
          </a:prstGeom>
        </p:spPr>
      </p:pic>
      <p:pic>
        <p:nvPicPr>
          <p:cNvPr id="10" name="image 107"/>
          <p:cNvPicPr>
            <a:picLocks noChangeAspect="1"/>
          </p:cNvPicPr>
          <p:nvPr/>
        </p:nvPicPr>
        <p:blipFill>
          <a:blip r:embed="rId4"/>
          <a:srcRect t="51198" r="71895"/>
          <a:stretch>
            <a:fillRect/>
          </a:stretch>
        </p:blipFill>
        <p:spPr>
          <a:xfrm>
            <a:off x="-35064" y="2131202"/>
            <a:ext cx="1225983" cy="1397050"/>
          </a:xfrm>
          <a:prstGeom prst="rect">
            <a:avLst/>
          </a:prstGeom>
        </p:spPr>
      </p:pic>
      <p:sp>
        <p:nvSpPr>
          <p:cNvPr id="11" name="Object 109"/>
          <p:cNvSpPr txBox="1"/>
          <p:nvPr/>
        </p:nvSpPr>
        <p:spPr>
          <a:xfrm>
            <a:off x="-218044" y="4132631"/>
            <a:ext cx="11754094" cy="713272"/>
          </a:xfrm>
          <a:prstGeom prst="rect">
            <a:avLst/>
          </a:prstGeom>
        </p:spPr>
        <p:txBody>
          <a:bodyPr vert="horz" wrap="square" lIns="0" tIns="0" rIns="0" bIns="0" rtlCol="0" anchor="t" anchorCtr="0">
            <a:spAutoFit/>
          </a:bodyPr>
          <a:lstStyle/>
          <a:p>
            <a:pPr algn="ctr">
              <a:lnSpc>
                <a:spcPct val="110000"/>
              </a:lnSpc>
            </a:pPr>
            <a:r>
              <a:rPr lang="zh-CN" altLang="en-US" sz="4800" dirty="0">
                <a:solidFill>
                  <a:srgbClr val="16052A"/>
                </a:solidFill>
                <a:latin typeface="楷体_GB2312" panose="02010609030101010101" pitchFamily="49" charset="-122"/>
                <a:ea typeface="楷体_GB2312" panose="02010609030101010101" pitchFamily="49" charset="-122"/>
              </a:rPr>
              <a:t>二、隐私的源起与权利理论发展</a:t>
            </a:r>
            <a:endParaRPr lang="zh-CN" altLang="en-US" sz="900" dirty="0">
              <a:latin typeface="楷体_GB2312" panose="02010609030101010101" pitchFamily="49" charset="-122"/>
              <a:ea typeface="楷体_GB2312" panose="0201060903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36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a:spLocks noChangeArrowheads="1"/>
          </p:cNvSpPr>
          <p:nvPr/>
        </p:nvSpPr>
        <p:spPr bwMode="auto">
          <a:xfrm>
            <a:off x="5280024" y="781843"/>
            <a:ext cx="6892925" cy="618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ctr">
              <a:lnSpc>
                <a:spcPct val="100000"/>
              </a:lnSpc>
              <a:buFont typeface="Arial" panose="020B0604020202020204" pitchFamily="34" charset="0"/>
              <a:buNone/>
              <a:defRPr/>
            </a:pPr>
            <a:r>
              <a:rPr lang="en-US" altLang="zh-CN" b="1" dirty="0">
                <a:latin typeface="+mn-lt"/>
              </a:rPr>
              <a:t>Notes &amp; Questions</a:t>
            </a:r>
            <a:endParaRPr lang="en-US" altLang="zh-CN" b="1" dirty="0">
              <a:latin typeface="+mn-lt"/>
            </a:endParaRPr>
          </a:p>
          <a:p>
            <a:pPr marL="0" indent="0" algn="just">
              <a:lnSpc>
                <a:spcPct val="150000"/>
              </a:lnSpc>
              <a:buFont typeface="Arial" panose="020B0604020202020204" pitchFamily="34" charset="0"/>
              <a:buNone/>
              <a:defRPr/>
            </a:pPr>
            <a:r>
              <a:rPr lang="en-US" altLang="zh-CN" sz="2000" b="1" dirty="0"/>
              <a:t>4. An overweight, awkward 15-year-old kid videotaped himself pretending to be a character from a Star Wars movie.  </a:t>
            </a:r>
            <a:endParaRPr lang="en-US" altLang="zh-CN" sz="2000" b="1" dirty="0"/>
          </a:p>
          <a:p>
            <a:pPr marL="0" indent="0" algn="just">
              <a:lnSpc>
                <a:spcPct val="150000"/>
              </a:lnSpc>
              <a:buFont typeface="Arial" panose="020B0604020202020204" pitchFamily="34" charset="0"/>
              <a:buNone/>
              <a:defRPr/>
            </a:pPr>
            <a:r>
              <a:rPr lang="en-US" altLang="zh-CN" sz="2000" b="1" dirty="0"/>
              <a:t>     </a:t>
            </a:r>
            <a:r>
              <a:rPr lang="en-US" altLang="zh-CN" sz="1800" b="1" dirty="0"/>
              <a:t>Somebody found the video, digitized it, and posted it on the Internet. The video created a buzz, and it was downloaded millions of times around the world. Versions of the video with music and special effects were soon posted. People made fun of the kid in various discussions throughout the Internet.</a:t>
            </a:r>
            <a:endParaRPr lang="en-US" altLang="zh-CN" sz="1800" b="1" dirty="0"/>
          </a:p>
          <a:p>
            <a:pPr marL="0" indent="0" algn="just">
              <a:lnSpc>
                <a:spcPct val="150000"/>
              </a:lnSpc>
              <a:spcBef>
                <a:spcPts val="0"/>
              </a:spcBef>
              <a:buFont typeface="+mj-lt"/>
              <a:buNone/>
              <a:defRPr/>
            </a:pPr>
            <a:r>
              <a:rPr lang="en-US" altLang="zh-CN" sz="1800" b="1" dirty="0">
                <a:sym typeface="+mn-ea"/>
              </a:rPr>
              <a:t>    “Star Wars kid” disliked the attention. </a:t>
            </a:r>
            <a:r>
              <a:rPr lang="en-US" altLang="zh-CN" sz="1800" b="1" dirty="0"/>
              <a:t>Does it matter that the parents of the “Star Wars kid” alleged that the clip of their son was placed online without his permission? In contrast, </a:t>
            </a:r>
            <a:r>
              <a:rPr lang="en-US" altLang="zh-CN" sz="1800" b="1" dirty="0" err="1"/>
              <a:t>Brolsma</a:t>
            </a:r>
            <a:r>
              <a:rPr lang="en-US" altLang="zh-CN" sz="1800" b="1" dirty="0"/>
              <a:t> posted the video of his dance himself. Is there something that the law can do to protect people like the Star Wars kid or the </a:t>
            </a:r>
            <a:r>
              <a:rPr lang="en-US" altLang="zh-CN" sz="1800" b="1" dirty="0" err="1"/>
              <a:t>Numa</a:t>
            </a:r>
            <a:r>
              <a:rPr lang="en-US" altLang="zh-CN" sz="1800" b="1" dirty="0"/>
              <a:t> </a:t>
            </a:r>
            <a:r>
              <a:rPr lang="en-US" altLang="zh-CN" sz="1800" b="1" dirty="0" err="1"/>
              <a:t>Numa</a:t>
            </a:r>
            <a:r>
              <a:rPr lang="en-US" altLang="zh-CN" sz="1800" b="1" dirty="0"/>
              <a:t> dancer? If so, what?</a:t>
            </a:r>
            <a:endParaRPr lang="en-US" altLang="zh-CN" sz="1800" b="1" dirty="0"/>
          </a:p>
        </p:txBody>
      </p:sp>
      <p:sp>
        <p:nvSpPr>
          <p:cNvPr id="53252" name="矩形 7"/>
          <p:cNvSpPr>
            <a:spLocks noChangeArrowheads="1"/>
          </p:cNvSpPr>
          <p:nvPr/>
        </p:nvSpPr>
        <p:spPr bwMode="auto">
          <a:xfrm>
            <a:off x="3663125" y="257969"/>
            <a:ext cx="5370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800" dirty="0" err="1">
                <a:latin typeface="Times New Roman" panose="02020603050405020304" pitchFamily="18" charset="0"/>
                <a:cs typeface="Times New Roman" panose="02020603050405020304" pitchFamily="18" charset="0"/>
              </a:rPr>
              <a:t>Sidis</a:t>
            </a:r>
            <a:r>
              <a:rPr lang="en-US" altLang="zh-CN" sz="2800" dirty="0">
                <a:latin typeface="Times New Roman" panose="02020603050405020304" pitchFamily="18" charset="0"/>
                <a:cs typeface="Times New Roman" panose="02020603050405020304" pitchFamily="18" charset="0"/>
              </a:rPr>
              <a:t> v. F-R Publishing Corp.(1940)</a:t>
            </a:r>
            <a:endParaRPr lang="zh-CN" altLang="en-US" sz="2800" dirty="0">
              <a:latin typeface="Times New Roman" panose="02020603050405020304" pitchFamily="18" charset="0"/>
              <a:cs typeface="Times New Roman" panose="02020603050405020304" pitchFamily="18" charset="0"/>
            </a:endParaRPr>
          </a:p>
        </p:txBody>
      </p:sp>
      <p:pic>
        <p:nvPicPr>
          <p:cNvPr id="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198880"/>
            <a:ext cx="5001895"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3704590"/>
            <a:ext cx="500189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3"/>
          <p:cNvSpPr/>
          <p:nvPr/>
        </p:nvSpPr>
        <p:spPr bwMode="auto">
          <a:xfrm>
            <a:off x="85725" y="6274435"/>
            <a:ext cx="54229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pPr>
            <a:r>
              <a:rPr lang="en-US" altLang="zh-CN" sz="1600" b="1">
                <a:hlinkClick r:id="rId4" action="ppaction://hlinkfile"/>
              </a:rPr>
              <a:t>The Star War Kid</a:t>
            </a:r>
            <a:endParaRPr lang="en-US" altLang="zh-CN" sz="1600" b="1"/>
          </a:p>
          <a:p>
            <a:pPr>
              <a:lnSpc>
                <a:spcPct val="100000"/>
              </a:lnSpc>
              <a:spcBef>
                <a:spcPct val="0"/>
              </a:spcBef>
            </a:pPr>
            <a:r>
              <a:rPr lang="en-US" altLang="zh-CN" sz="1600" b="1">
                <a:hlinkClick r:id="rId5" action="ppaction://hlinkfile"/>
              </a:rPr>
              <a:t>Remember Remember Star Wars Kid</a:t>
            </a:r>
            <a:endParaRPr lang="en-US" altLang="zh-CN"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animEffect transition="in" filter="fade">
                                      <p:cBhvr>
                                        <p:cTn id="23"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36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a:spLocks noChangeArrowheads="1"/>
          </p:cNvSpPr>
          <p:nvPr/>
        </p:nvSpPr>
        <p:spPr bwMode="auto">
          <a:xfrm>
            <a:off x="4838699" y="1182688"/>
            <a:ext cx="7350125" cy="567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ctr">
              <a:lnSpc>
                <a:spcPct val="100000"/>
              </a:lnSpc>
              <a:spcBef>
                <a:spcPts val="600"/>
              </a:spcBef>
              <a:spcAft>
                <a:spcPts val="0"/>
              </a:spcAft>
              <a:buFont typeface="Arial" panose="020B0604020202020204" pitchFamily="34" charset="0"/>
              <a:buNone/>
              <a:defRPr/>
            </a:pPr>
            <a:r>
              <a:rPr lang="en-US" altLang="zh-CN" dirty="0">
                <a:latin typeface="+mn-lt"/>
              </a:rPr>
              <a:t>Notes &amp; Questions</a:t>
            </a:r>
            <a:endParaRPr lang="en-US" altLang="zh-CN" dirty="0">
              <a:latin typeface="+mn-lt"/>
            </a:endParaRPr>
          </a:p>
          <a:p>
            <a:pPr marL="0" indent="0" algn="just">
              <a:lnSpc>
                <a:spcPct val="150000"/>
              </a:lnSpc>
              <a:buFont typeface="Arial" panose="020B0604020202020204" pitchFamily="34" charset="0"/>
              <a:buNone/>
              <a:defRPr/>
            </a:pPr>
            <a:r>
              <a:rPr lang="en-US" altLang="zh-CN" sz="2000" b="1" dirty="0"/>
              <a:t>5. Some women, often intoxicated, reveal their nudity in public and give their permission to use the video footage on the company’s videotapes, which are called “Girls Gone Wild.” </a:t>
            </a:r>
            <a:endParaRPr lang="en-US" altLang="zh-CN" sz="2000" b="1" dirty="0"/>
          </a:p>
          <a:p>
            <a:pPr marL="0" indent="0" algn="just">
              <a:lnSpc>
                <a:spcPct val="150000"/>
              </a:lnSpc>
              <a:buFont typeface="Arial" panose="020B0604020202020204" pitchFamily="34" charset="0"/>
              <a:buNone/>
              <a:defRPr/>
            </a:pPr>
            <a:r>
              <a:rPr lang="en-US" altLang="zh-CN" sz="2000" b="1" dirty="0"/>
              <a:t>    Later on, when sober, some of the women regret their decision to be in the video. Have they waived all privacy rights to their nude images on the video if they sign a consent form? Or should they be entitled to have some time to reconsider? Do they have a valid privacy claim even when they exposed themselves in public?</a:t>
            </a:r>
            <a:endParaRPr lang="en-US" altLang="zh-CN" sz="2000" b="1" dirty="0"/>
          </a:p>
        </p:txBody>
      </p:sp>
      <p:sp>
        <p:nvSpPr>
          <p:cNvPr id="55300" name="矩形 7"/>
          <p:cNvSpPr>
            <a:spLocks noChangeArrowheads="1"/>
          </p:cNvSpPr>
          <p:nvPr/>
        </p:nvSpPr>
        <p:spPr bwMode="auto">
          <a:xfrm>
            <a:off x="3748088" y="390525"/>
            <a:ext cx="5370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800">
                <a:latin typeface="Times New Roman" panose="02020603050405020304" pitchFamily="18" charset="0"/>
                <a:cs typeface="Times New Roman" panose="02020603050405020304" pitchFamily="18" charset="0"/>
              </a:rPr>
              <a:t>Sidis v. F-R Publishing Corp.(1940)</a:t>
            </a:r>
            <a:endParaRPr lang="zh-CN" altLang="en-US" sz="2800">
              <a:latin typeface="Times New Roman" panose="02020603050405020304" pitchFamily="18" charset="0"/>
              <a:cs typeface="Times New Roman" panose="02020603050405020304" pitchFamily="18" charset="0"/>
            </a:endParaRPr>
          </a:p>
        </p:txBody>
      </p:sp>
      <p:sp>
        <p:nvSpPr>
          <p:cNvPr id="55301" name="矩形 13"/>
          <p:cNvSpPr>
            <a:spLocks noChangeArrowheads="1"/>
          </p:cNvSpPr>
          <p:nvPr/>
        </p:nvSpPr>
        <p:spPr bwMode="auto">
          <a:xfrm>
            <a:off x="106363" y="6438900"/>
            <a:ext cx="3592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b="1"/>
              <a:t>William James Sidis (1898-1944)</a:t>
            </a:r>
            <a:endParaRPr lang="zh-CN" altLang="en-US" sz="2000" b="1"/>
          </a:p>
        </p:txBody>
      </p:sp>
      <p:sp>
        <p:nvSpPr>
          <p:cNvPr id="55302"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fld id="{D4FCD854-8F45-4262-886E-6BE2ED256024}" type="slidenum">
              <a:rPr lang="zh-CN" altLang="zh-CN" sz="1200">
                <a:solidFill>
                  <a:srgbClr val="898989"/>
                </a:solidFill>
              </a:rPr>
            </a:fld>
            <a:endParaRPr lang="zh-CN" altLang="en-US" sz="1200">
              <a:solidFill>
                <a:srgbClr val="898989"/>
              </a:solidFill>
            </a:endParaRPr>
          </a:p>
        </p:txBody>
      </p:sp>
      <p:pic>
        <p:nvPicPr>
          <p:cNvPr id="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1000125"/>
            <a:ext cx="464185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3" y="3378200"/>
            <a:ext cx="4625976"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
          <p:cNvPicPr>
            <a:picLocks noChangeAspect="1"/>
          </p:cNvPicPr>
          <p:nvPr/>
        </p:nvPicPr>
        <p:blipFill>
          <a:blip r:embed="rId1"/>
          <a:stretch>
            <a:fillRect/>
          </a:stretch>
        </p:blipFill>
        <p:spPr>
          <a:xfrm>
            <a:off x="0" y="7938"/>
            <a:ext cx="12172950" cy="6858000"/>
          </a:xfrm>
          <a:prstGeom prst="rect">
            <a:avLst/>
          </a:prstGeom>
          <a:noFill/>
          <a:ln w="28575" cap="flat" cmpd="sng">
            <a:solidFill>
              <a:schemeClr val="accent1"/>
            </a:solidFill>
            <a:prstDash val="solid"/>
            <a:miter/>
            <a:headEnd type="none" w="med" len="med"/>
            <a:tailEnd type="none" w="med" len="med"/>
          </a:ln>
        </p:spPr>
      </p:pic>
      <p:pic>
        <p:nvPicPr>
          <p:cNvPr id="41987" name="图片 1" descr="主楼"/>
          <p:cNvPicPr>
            <a:picLocks noChangeAspect="1"/>
          </p:cNvPicPr>
          <p:nvPr/>
        </p:nvPicPr>
        <p:blipFill>
          <a:blip r:embed="rId2"/>
          <a:stretch>
            <a:fillRect/>
          </a:stretch>
        </p:blipFill>
        <p:spPr>
          <a:xfrm>
            <a:off x="5483225" y="398463"/>
            <a:ext cx="1042988" cy="576262"/>
          </a:xfrm>
          <a:prstGeom prst="rect">
            <a:avLst/>
          </a:prstGeom>
          <a:noFill/>
          <a:ln w="9525">
            <a:noFill/>
          </a:ln>
        </p:spPr>
      </p:pic>
      <p:cxnSp>
        <p:nvCxnSpPr>
          <p:cNvPr id="9" name="直接连接符 8"/>
          <p:cNvCxnSpPr/>
          <p:nvPr/>
        </p:nvCxnSpPr>
        <p:spPr>
          <a:xfrm>
            <a:off x="106363"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3" name="标题 1"/>
          <p:cNvSpPr txBox="1"/>
          <p:nvPr/>
        </p:nvSpPr>
        <p:spPr bwMode="auto">
          <a:xfrm>
            <a:off x="19050" y="1420813"/>
            <a:ext cx="12058650" cy="3327400"/>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lvl="0" algn="ctr" eaLnBrk="1" hangingPunct="1">
              <a:lnSpc>
                <a:spcPct val="150000"/>
              </a:lnSpc>
              <a:defRPr/>
            </a:pPr>
            <a:r>
              <a:rPr lang="zh-CN" altLang="en-US" sz="4000" b="1" dirty="0">
                <a:solidFill>
                  <a:schemeClr val="bg1"/>
                </a:solidFill>
                <a:latin typeface="仿宋_GB2312" panose="02010609030101010101" pitchFamily="49" charset="-122"/>
                <a:ea typeface="仿宋_GB2312" panose="02010609030101010101" pitchFamily="49" charset="-122"/>
              </a:rPr>
              <a:t>二、隐私权的理论源起</a:t>
            </a:r>
            <a:endParaRPr lang="en-US" altLang="zh-CN" sz="4000" b="1" dirty="0">
              <a:solidFill>
                <a:schemeClr val="bg1"/>
              </a:solidFill>
              <a:latin typeface="仿宋_GB2312" panose="02010609030101010101" pitchFamily="49" charset="-122"/>
              <a:ea typeface="仿宋_GB2312" panose="0201060903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 y="0"/>
            <a:ext cx="12172950" cy="700913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p:nvPr/>
        </p:nvSpPr>
        <p:spPr bwMode="auto">
          <a:xfrm>
            <a:off x="4057650" y="1161415"/>
            <a:ext cx="8028305" cy="56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lnSpc>
                <a:spcPct val="100000"/>
              </a:lnSpc>
              <a:spcBef>
                <a:spcPts val="600"/>
              </a:spcBef>
              <a:spcAft>
                <a:spcPts val="0"/>
              </a:spcAft>
              <a:buFont typeface="Arial" panose="020B0604020202020204" pitchFamily="34" charset="0"/>
              <a:buNone/>
              <a:defRPr/>
            </a:pPr>
            <a:r>
              <a:rPr lang="en-US" altLang="zh-CN" sz="2400" b="1" dirty="0">
                <a:latin typeface="+mn-lt"/>
              </a:rPr>
              <a:t>Samuel D. Warren and Louis D. Brandeis, “The Right to Privacy”, 4(1890) The Harvard Law Review, pp. 193-220.</a:t>
            </a:r>
            <a:endParaRPr lang="en-US" altLang="zh-CN" sz="2400" b="1" dirty="0">
              <a:latin typeface="+mn-lt"/>
            </a:endParaRPr>
          </a:p>
          <a:p>
            <a:pPr algn="just">
              <a:defRPr/>
            </a:pPr>
            <a:r>
              <a:rPr lang="en-US" altLang="zh-CN" sz="2400" i="1" dirty="0"/>
              <a:t>The Need for a New Right</a:t>
            </a:r>
            <a:r>
              <a:rPr lang="en-US" altLang="zh-CN" sz="2400" dirty="0"/>
              <a:t>. </a:t>
            </a:r>
            <a:r>
              <a:rPr lang="en-US" altLang="zh-CN" sz="2400" i="1" dirty="0"/>
              <a:t>The article argued for the creation of a new right — the right to privacy.</a:t>
            </a:r>
            <a:endParaRPr lang="en-US" altLang="zh-CN" sz="2400" i="1" dirty="0"/>
          </a:p>
          <a:p>
            <a:pPr algn="just">
              <a:defRPr/>
            </a:pPr>
            <a:r>
              <a:rPr lang="en-US" altLang="zh-CN" sz="2400" i="1" dirty="0"/>
              <a:t>Philosophical roots: </a:t>
            </a:r>
            <a:r>
              <a:rPr lang="en-US" altLang="zh-CN" sz="2400" b="1" i="1" dirty="0"/>
              <a:t>Inviolate Personality </a:t>
            </a:r>
            <a:r>
              <a:rPr lang="en-US" altLang="zh-CN" sz="2400" i="1" dirty="0"/>
              <a:t>in the United States and Germany. The authors describe privacy as not “the principle of private property but that of inviolate personality.”</a:t>
            </a:r>
            <a:endParaRPr lang="en-US" altLang="zh-CN" sz="2400" i="1" dirty="0"/>
          </a:p>
          <a:p>
            <a:pPr algn="just">
              <a:defRPr/>
            </a:pPr>
            <a:r>
              <a:rPr lang="en-US" altLang="zh-CN" sz="2400" b="1" i="1" dirty="0"/>
              <a:t>“The Right to Be Let Alone.” </a:t>
            </a:r>
            <a:r>
              <a:rPr lang="en-US" altLang="zh-CN" sz="2400" i="1" dirty="0"/>
              <a:t>Warren and Brandeis refer to privacy as “the right to be let alone” , and the violation of the right to privacy itself may be considered a basis for compensation.</a:t>
            </a:r>
            <a:endParaRPr lang="en-US" altLang="zh-CN" sz="2400" i="1" dirty="0"/>
          </a:p>
          <a:p>
            <a:pPr algn="just">
              <a:defRPr/>
            </a:pPr>
            <a:r>
              <a:rPr lang="en-US" altLang="zh-CN" sz="2400" i="1" dirty="0"/>
              <a:t>Existing Relevant Laws. Existing laws like anti-insult and defamation laws, US property laws, personal image rights, and trade secret laws do not provide adequate protection for privacy.</a:t>
            </a:r>
            <a:endParaRPr lang="en-US" altLang="zh-CN" sz="2400" i="1" dirty="0"/>
          </a:p>
        </p:txBody>
      </p:sp>
      <p:sp>
        <p:nvSpPr>
          <p:cNvPr id="8196" name="矩形 7"/>
          <p:cNvSpPr/>
          <p:nvPr/>
        </p:nvSpPr>
        <p:spPr bwMode="auto">
          <a:xfrm>
            <a:off x="3313113" y="366713"/>
            <a:ext cx="6003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a:latin typeface="Times New Roman" panose="02020603050405020304" pitchFamily="18" charset="0"/>
                <a:cs typeface="Times New Roman" panose="02020603050405020304" pitchFamily="18" charset="0"/>
              </a:rPr>
              <a:t>Privacy Protection</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Origins and Types </a:t>
            </a:r>
            <a:endParaRPr lang="zh-CN" altLang="en-US">
              <a:latin typeface="Times New Roman" panose="02020603050405020304" pitchFamily="18" charset="0"/>
              <a:cs typeface="Times New Roman" panose="02020603050405020304" pitchFamily="18" charset="0"/>
            </a:endParaRPr>
          </a:p>
        </p:txBody>
      </p:sp>
      <p:sp>
        <p:nvSpPr>
          <p:cNvPr id="8197"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A8CBE662-8B4D-4732-B637-305F71E65A68}" type="slidenum">
              <a:rPr altLang="zh-CN" sz="1200" smtClean="0">
                <a:solidFill>
                  <a:srgbClr val="898989"/>
                </a:solidFill>
              </a:rPr>
            </a:fld>
            <a:endParaRPr lang="zh-CN" altLang="en-US" sz="1200">
              <a:solidFill>
                <a:srgbClr val="898989"/>
              </a:solidFill>
            </a:endParaRPr>
          </a:p>
        </p:txBody>
      </p:sp>
      <p:sp>
        <p:nvSpPr>
          <p:cNvPr id="8" name="矩形 1"/>
          <p:cNvSpPr/>
          <p:nvPr/>
        </p:nvSpPr>
        <p:spPr bwMode="auto">
          <a:xfrm>
            <a:off x="19050" y="6355864"/>
            <a:ext cx="45730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t>Louis D. Brandeis </a:t>
            </a:r>
            <a:r>
              <a:rPr lang="zh-CN" altLang="en-US" sz="2400" b="1" dirty="0"/>
              <a:t>（</a:t>
            </a:r>
            <a:r>
              <a:rPr lang="en-US" altLang="zh-CN" sz="2400" b="1" dirty="0"/>
              <a:t>1856—1941</a:t>
            </a:r>
            <a:r>
              <a:rPr lang="zh-CN" altLang="en-US" sz="2400" b="1" dirty="0"/>
              <a:t>）</a:t>
            </a:r>
            <a:endParaRPr lang="zh-CN" altLang="en-US" sz="2400" b="1" dirty="0"/>
          </a:p>
        </p:txBody>
      </p:sp>
      <p:sp>
        <p:nvSpPr>
          <p:cNvPr id="2" name="文本框 1"/>
          <p:cNvSpPr txBox="1"/>
          <p:nvPr/>
        </p:nvSpPr>
        <p:spPr>
          <a:xfrm>
            <a:off x="403225" y="967105"/>
            <a:ext cx="3288030" cy="5015865"/>
          </a:xfrm>
          <a:prstGeom prst="rect">
            <a:avLst/>
          </a:prstGeom>
        </p:spPr>
        <p:txBody>
          <a:bodyPr wrap="square">
            <a:spAutoFit/>
          </a:bodyPr>
          <a:p>
            <a:r>
              <a:rPr lang="zh-CN" altLang="en-US" sz="1600"/>
              <a:t>塞缪尔</a:t>
            </a:r>
            <a:r>
              <a:rPr lang="en-US" altLang="zh-CN" sz="1600"/>
              <a:t>·D·</a:t>
            </a:r>
            <a:r>
              <a:rPr lang="zh-CN" altLang="en-US" sz="1600"/>
              <a:t>沃伦（</a:t>
            </a:r>
            <a:r>
              <a:rPr lang="en-US" altLang="zh-CN" sz="1600"/>
              <a:t>Samuel D. Warren</a:t>
            </a:r>
            <a:r>
              <a:rPr lang="zh-CN" altLang="en-US" sz="1600"/>
              <a:t>）与路易斯</a:t>
            </a:r>
            <a:r>
              <a:rPr lang="en-US" altLang="zh-CN" sz="1600"/>
              <a:t>·D·</a:t>
            </a:r>
            <a:r>
              <a:rPr lang="zh-CN" altLang="en-US" sz="1600"/>
              <a:t>布兰迪斯（</a:t>
            </a:r>
            <a:r>
              <a:rPr lang="en-US" altLang="zh-CN" sz="1600"/>
              <a:t>Louis D. Brandeis</a:t>
            </a:r>
            <a:r>
              <a:rPr lang="zh-CN" altLang="en-US" sz="1600"/>
              <a:t>），“隐私权”，</a:t>
            </a:r>
            <a:r>
              <a:rPr lang="en-US" altLang="zh-CN" sz="1600"/>
              <a:t>《</a:t>
            </a:r>
            <a:r>
              <a:rPr lang="zh-CN" altLang="en-US" sz="1600"/>
              <a:t>哈佛法律评论</a:t>
            </a:r>
            <a:r>
              <a:rPr lang="en-US" altLang="zh-CN" sz="1600"/>
              <a:t>》</a:t>
            </a:r>
            <a:r>
              <a:rPr lang="zh-CN" altLang="en-US" sz="1600"/>
              <a:t>第</a:t>
            </a:r>
            <a:r>
              <a:rPr lang="en-US" altLang="zh-CN" sz="1600"/>
              <a:t>4</a:t>
            </a:r>
            <a:r>
              <a:rPr lang="zh-CN" altLang="en-US" sz="1600"/>
              <a:t>卷（</a:t>
            </a:r>
            <a:r>
              <a:rPr lang="en-US" altLang="zh-CN" sz="1600"/>
              <a:t>1890</a:t>
            </a:r>
            <a:r>
              <a:rPr lang="zh-CN" altLang="en-US" sz="1600"/>
              <a:t>年），第</a:t>
            </a:r>
            <a:r>
              <a:rPr lang="en-US" altLang="zh-CN" sz="1600"/>
              <a:t>193-220</a:t>
            </a:r>
            <a:r>
              <a:rPr lang="zh-CN" altLang="en-US" sz="1600"/>
              <a:t>页。</a:t>
            </a:r>
            <a:endParaRPr lang="zh-CN" altLang="en-US" sz="1600"/>
          </a:p>
          <a:p>
            <a:r>
              <a:rPr lang="zh-CN" altLang="en-US" sz="1600"/>
              <a:t>一项新权利的必要性。 该文章主张创立一项新的权利</a:t>
            </a:r>
            <a:r>
              <a:rPr lang="en-US" altLang="zh-CN" sz="1600"/>
              <a:t>——</a:t>
            </a:r>
            <a:r>
              <a:rPr lang="zh-CN" altLang="en-US" sz="1600"/>
              <a:t>隐私权。</a:t>
            </a:r>
            <a:endParaRPr lang="zh-CN" altLang="en-US" sz="1600"/>
          </a:p>
          <a:p>
            <a:r>
              <a:rPr lang="zh-CN" altLang="en-US" sz="1600"/>
              <a:t>哲学根源：美国与德国的“不可侵犯的人格”。 作者将隐私描述为并非源于“私有财产原则，而是源于不可侵犯的人格原则”。</a:t>
            </a:r>
            <a:endParaRPr lang="zh-CN" altLang="en-US" sz="1600"/>
          </a:p>
          <a:p>
            <a:r>
              <a:rPr lang="zh-CN" altLang="en-US" sz="1600"/>
              <a:t>“独处的权利”。 沃伦和布兰迪斯将隐私权称为“独处的权利”（</a:t>
            </a:r>
            <a:r>
              <a:rPr lang="en-US" altLang="zh-CN" sz="1600"/>
              <a:t>the right to be let alone</a:t>
            </a:r>
            <a:r>
              <a:rPr lang="zh-CN" altLang="en-US" sz="1600"/>
              <a:t>），并认为侵犯隐私权本身即可构成获得赔偿的基础。</a:t>
            </a:r>
            <a:endParaRPr lang="zh-CN" altLang="en-US" sz="1600"/>
          </a:p>
          <a:p>
            <a:r>
              <a:rPr lang="zh-CN" altLang="en-US" sz="1600"/>
              <a:t>现有的相关法律。 当时已有的法律，如反侮辱法、诽谤法、美国财产法、个人肖像权法以及商业秘密法，都未能为隐私提供充分的保护。</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animEffect transition="in" filter="fade">
                                      <p:cBhvr>
                                        <p:cTn id="26"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 y="0"/>
            <a:ext cx="12172950" cy="700913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p:nvPr/>
        </p:nvSpPr>
        <p:spPr bwMode="auto">
          <a:xfrm>
            <a:off x="4057650" y="1108075"/>
            <a:ext cx="8028305" cy="5386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lnSpc>
                <a:spcPct val="100000"/>
              </a:lnSpc>
              <a:spcBef>
                <a:spcPts val="600"/>
              </a:spcBef>
              <a:spcAft>
                <a:spcPts val="0"/>
              </a:spcAft>
              <a:buFont typeface="Arial" panose="020B0604020202020204" pitchFamily="34" charset="0"/>
              <a:buNone/>
              <a:defRPr/>
            </a:pPr>
            <a:r>
              <a:rPr lang="en-US" altLang="zh-CN" sz="2400" b="1" dirty="0">
                <a:latin typeface="+mn-lt"/>
              </a:rPr>
              <a:t>Samuel D. Warren and Louis D. Brandeis, “The Right to Privacy”, 4(1890) The Harvard Law Review, pp. 193-220.</a:t>
            </a:r>
            <a:endParaRPr lang="en-US" altLang="zh-CN" sz="2400" b="1" dirty="0">
              <a:latin typeface="+mn-lt"/>
            </a:endParaRPr>
          </a:p>
          <a:p>
            <a:pPr algn="just">
              <a:defRPr/>
            </a:pPr>
            <a:r>
              <a:rPr lang="en-US" altLang="zh-CN" sz="2400" i="1" dirty="0"/>
              <a:t>The Scope of the Right to Privacy. Brandeis and Warren were careful not to describe privacy as an absolute right. They set out </a:t>
            </a:r>
            <a:r>
              <a:rPr lang="en-US" altLang="zh-CN" sz="2400" b="1" i="1" dirty="0"/>
              <a:t>several limitations on the right to privacy</a:t>
            </a:r>
            <a:r>
              <a:rPr lang="en-US" altLang="zh-CN" sz="2400" i="1" dirty="0"/>
              <a:t>.</a:t>
            </a:r>
            <a:endParaRPr lang="en-US" altLang="zh-CN" sz="2400" i="1" dirty="0"/>
          </a:p>
          <a:p>
            <a:pPr algn="just">
              <a:defRPr/>
            </a:pPr>
            <a:r>
              <a:rPr lang="en-US" altLang="zh-CN" sz="2400" i="1" dirty="0"/>
              <a:t>Remedies. An action in tort and injunction. These remedies are similar to those in defamation and copyright. A criminal remedy.</a:t>
            </a:r>
            <a:endParaRPr lang="en-US" altLang="zh-CN" sz="2400" i="1" dirty="0"/>
          </a:p>
          <a:p>
            <a:pPr algn="just">
              <a:defRPr/>
            </a:pPr>
            <a:r>
              <a:rPr lang="en-US" altLang="zh-CN" sz="2400" i="1" dirty="0">
                <a:sym typeface="+mn-ea"/>
              </a:rPr>
              <a:t>Warren and Brandeis</a:t>
            </a:r>
            <a:r>
              <a:rPr lang="en-US" altLang="zh-CN" sz="2400" i="1" dirty="0"/>
              <a:t> argue that not only legislation is needed to provide additional protection for privacy in criminal law, but also society should also bear the responsibility for protection.</a:t>
            </a:r>
            <a:endParaRPr lang="en-US" altLang="zh-CN" sz="2400" i="1" dirty="0"/>
          </a:p>
        </p:txBody>
      </p:sp>
      <p:sp>
        <p:nvSpPr>
          <p:cNvPr id="8196" name="矩形 7"/>
          <p:cNvSpPr/>
          <p:nvPr/>
        </p:nvSpPr>
        <p:spPr bwMode="auto">
          <a:xfrm>
            <a:off x="3313113" y="366713"/>
            <a:ext cx="6003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a:latin typeface="Times New Roman" panose="02020603050405020304" pitchFamily="18" charset="0"/>
                <a:cs typeface="Times New Roman" panose="02020603050405020304" pitchFamily="18" charset="0"/>
              </a:rPr>
              <a:t>Privacy Protection</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Origins and Types </a:t>
            </a:r>
            <a:endParaRPr lang="zh-CN" altLang="en-US">
              <a:latin typeface="Times New Roman" panose="02020603050405020304" pitchFamily="18" charset="0"/>
              <a:cs typeface="Times New Roman" panose="02020603050405020304" pitchFamily="18" charset="0"/>
            </a:endParaRPr>
          </a:p>
        </p:txBody>
      </p:sp>
      <p:sp>
        <p:nvSpPr>
          <p:cNvPr id="8197"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A8CBE662-8B4D-4732-B637-305F71E65A68}" type="slidenum">
              <a:rPr altLang="zh-CN" sz="1200" smtClean="0">
                <a:solidFill>
                  <a:srgbClr val="898989"/>
                </a:solidFill>
              </a:rPr>
            </a:fld>
            <a:endParaRPr lang="zh-CN" altLang="en-US" sz="1200">
              <a:solidFill>
                <a:srgbClr val="898989"/>
              </a:solidFill>
            </a:endParaRPr>
          </a:p>
        </p:txBody>
      </p:sp>
      <p:sp>
        <p:nvSpPr>
          <p:cNvPr id="8" name="矩形 1"/>
          <p:cNvSpPr/>
          <p:nvPr/>
        </p:nvSpPr>
        <p:spPr bwMode="auto">
          <a:xfrm>
            <a:off x="279062" y="6259810"/>
            <a:ext cx="45730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b="1" dirty="0"/>
              <a:t>Louis D. Brandeis </a:t>
            </a:r>
            <a:r>
              <a:rPr lang="zh-CN" altLang="en-US" sz="2400" b="1" dirty="0"/>
              <a:t>（</a:t>
            </a:r>
            <a:r>
              <a:rPr lang="en-US" altLang="zh-CN" sz="2400" b="1" dirty="0"/>
              <a:t>1856—1941</a:t>
            </a:r>
            <a:r>
              <a:rPr lang="zh-CN" altLang="en-US" sz="2400" b="1" dirty="0"/>
              <a:t>）</a:t>
            </a:r>
            <a:endParaRPr lang="zh-CN" altLang="en-US" sz="2400" b="1" dirty="0"/>
          </a:p>
        </p:txBody>
      </p:sp>
      <p:sp>
        <p:nvSpPr>
          <p:cNvPr id="2" name="文本框 1"/>
          <p:cNvSpPr txBox="1"/>
          <p:nvPr/>
        </p:nvSpPr>
        <p:spPr>
          <a:xfrm>
            <a:off x="513715" y="1108075"/>
            <a:ext cx="3244215" cy="4276725"/>
          </a:xfrm>
          <a:prstGeom prst="rect">
            <a:avLst/>
          </a:prstGeom>
        </p:spPr>
        <p:txBody>
          <a:bodyPr wrap="square">
            <a:spAutoFit/>
          </a:bodyPr>
          <a:p>
            <a:r>
              <a:rPr lang="zh-CN" altLang="en-US" sz="1600"/>
              <a:t>塞缪尔</a:t>
            </a:r>
            <a:r>
              <a:rPr lang="en-US" altLang="zh-CN" sz="1600"/>
              <a:t>·D·</a:t>
            </a:r>
            <a:r>
              <a:rPr lang="zh-CN" altLang="en-US" sz="1600"/>
              <a:t>沃伦（</a:t>
            </a:r>
            <a:r>
              <a:rPr lang="en-US" altLang="zh-CN" sz="1600"/>
              <a:t>Samuel D. Warren</a:t>
            </a:r>
            <a:r>
              <a:rPr lang="zh-CN" altLang="en-US" sz="1600"/>
              <a:t>）与路易斯</a:t>
            </a:r>
            <a:r>
              <a:rPr lang="en-US" altLang="zh-CN" sz="1600"/>
              <a:t>·D·</a:t>
            </a:r>
            <a:r>
              <a:rPr lang="zh-CN" altLang="en-US" sz="1600"/>
              <a:t>布兰迪斯（</a:t>
            </a:r>
            <a:r>
              <a:rPr lang="en-US" altLang="zh-CN" sz="1600"/>
              <a:t>Louis D. Brandeis</a:t>
            </a:r>
            <a:r>
              <a:rPr lang="zh-CN" altLang="en-US" sz="1600"/>
              <a:t>），“隐私权”，</a:t>
            </a:r>
            <a:r>
              <a:rPr lang="en-US" altLang="zh-CN" sz="1600"/>
              <a:t>《</a:t>
            </a:r>
            <a:r>
              <a:rPr lang="zh-CN" altLang="en-US" sz="1600"/>
              <a:t>哈佛法律评论</a:t>
            </a:r>
            <a:r>
              <a:rPr lang="en-US" altLang="zh-CN" sz="1600"/>
              <a:t>》</a:t>
            </a:r>
            <a:r>
              <a:rPr lang="zh-CN" altLang="en-US" sz="1600"/>
              <a:t>第</a:t>
            </a:r>
            <a:r>
              <a:rPr lang="en-US" altLang="zh-CN" sz="1600"/>
              <a:t>4</a:t>
            </a:r>
            <a:r>
              <a:rPr lang="zh-CN" altLang="en-US" sz="1600"/>
              <a:t>卷（</a:t>
            </a:r>
            <a:r>
              <a:rPr lang="en-US" altLang="zh-CN" sz="1600"/>
              <a:t>1890</a:t>
            </a:r>
            <a:r>
              <a:rPr lang="zh-CN" altLang="en-US" sz="1600"/>
              <a:t>年），第</a:t>
            </a:r>
            <a:r>
              <a:rPr lang="en-US" altLang="zh-CN" sz="1600"/>
              <a:t>193-220</a:t>
            </a:r>
            <a:r>
              <a:rPr lang="zh-CN" altLang="en-US" sz="1600"/>
              <a:t>页。</a:t>
            </a:r>
            <a:endParaRPr lang="zh-CN" altLang="en-US" sz="1600"/>
          </a:p>
          <a:p>
            <a:r>
              <a:rPr lang="zh-CN" altLang="en-US" sz="1600"/>
              <a:t>隐私权的范围。 布兰迪斯和沃伦谨慎地指出，隐私权并非一项绝对权利。他们为隐私权设定了几项限制。</a:t>
            </a:r>
            <a:endParaRPr lang="zh-CN" altLang="en-US" sz="1600"/>
          </a:p>
          <a:p>
            <a:r>
              <a:rPr lang="zh-CN" altLang="en-US" sz="1600"/>
              <a:t>救济措施。 （可采取）侵权诉讼和禁令。这些救济措施与诽谤法和版权法中的相似。此外，还可采取刑事救济。</a:t>
            </a:r>
            <a:endParaRPr lang="zh-CN" altLang="en-US" sz="1600"/>
          </a:p>
          <a:p>
            <a:r>
              <a:rPr lang="zh-CN" altLang="en-US" sz="1600"/>
              <a:t>沃伦和布兰迪斯的观点。 他们认为，不仅需要通过立法在刑法中为隐私提供额外保护，整个社会也应承担起保护隐私的责任。</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
          <p:cNvPicPr>
            <a:picLocks noChangeAspect="1"/>
          </p:cNvPicPr>
          <p:nvPr/>
        </p:nvPicPr>
        <p:blipFill>
          <a:blip r:embed="rId1"/>
          <a:stretch>
            <a:fillRect/>
          </a:stretch>
        </p:blipFill>
        <p:spPr>
          <a:xfrm>
            <a:off x="0" y="7938"/>
            <a:ext cx="12172950" cy="6858000"/>
          </a:xfrm>
          <a:prstGeom prst="rect">
            <a:avLst/>
          </a:prstGeom>
          <a:noFill/>
          <a:ln w="28575" cap="flat" cmpd="sng">
            <a:solidFill>
              <a:schemeClr val="accent1"/>
            </a:solidFill>
            <a:prstDash val="solid"/>
            <a:miter/>
            <a:headEnd type="none" w="med" len="med"/>
            <a:tailEnd type="none" w="med" len="med"/>
          </a:ln>
        </p:spPr>
      </p:pic>
      <p:pic>
        <p:nvPicPr>
          <p:cNvPr id="41987" name="图片 1" descr="主楼"/>
          <p:cNvPicPr>
            <a:picLocks noChangeAspect="1"/>
          </p:cNvPicPr>
          <p:nvPr/>
        </p:nvPicPr>
        <p:blipFill>
          <a:blip r:embed="rId2"/>
          <a:stretch>
            <a:fillRect/>
          </a:stretch>
        </p:blipFill>
        <p:spPr>
          <a:xfrm>
            <a:off x="5483225" y="398463"/>
            <a:ext cx="1042988" cy="576262"/>
          </a:xfrm>
          <a:prstGeom prst="rect">
            <a:avLst/>
          </a:prstGeom>
          <a:noFill/>
          <a:ln w="9525">
            <a:noFill/>
          </a:ln>
        </p:spPr>
      </p:pic>
      <p:cxnSp>
        <p:nvCxnSpPr>
          <p:cNvPr id="9" name="直接连接符 8"/>
          <p:cNvCxnSpPr/>
          <p:nvPr/>
        </p:nvCxnSpPr>
        <p:spPr>
          <a:xfrm>
            <a:off x="106363"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3" name="标题 1"/>
          <p:cNvSpPr txBox="1"/>
          <p:nvPr/>
        </p:nvSpPr>
        <p:spPr bwMode="auto">
          <a:xfrm>
            <a:off x="19050" y="1420813"/>
            <a:ext cx="12058650" cy="3327400"/>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lvl="0" algn="ctr" eaLnBrk="1" hangingPunct="1">
              <a:lnSpc>
                <a:spcPct val="150000"/>
              </a:lnSpc>
              <a:defRPr/>
            </a:pPr>
            <a:r>
              <a:rPr lang="zh-CN" altLang="en-US" sz="4000" b="1" dirty="0">
                <a:solidFill>
                  <a:schemeClr val="bg1"/>
                </a:solidFill>
                <a:latin typeface="仿宋_GB2312" panose="02010609030101010101" pitchFamily="49" charset="-122"/>
                <a:ea typeface="仿宋_GB2312" panose="02010609030101010101" pitchFamily="49" charset="-122"/>
              </a:rPr>
              <a:t>三、隐私权理论的深化</a:t>
            </a:r>
            <a:endParaRPr lang="en-US" altLang="zh-CN" sz="4000" b="1" dirty="0">
              <a:solidFill>
                <a:schemeClr val="bg1"/>
              </a:solidFill>
              <a:latin typeface="仿宋_GB2312" panose="02010609030101010101" pitchFamily="49" charset="-122"/>
              <a:ea typeface="仿宋_GB2312" panose="0201060903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22540" name="矩形 9"/>
          <p:cNvSpPr/>
          <p:nvPr/>
        </p:nvSpPr>
        <p:spPr bwMode="auto">
          <a:xfrm>
            <a:off x="1787525" y="342265"/>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William L. Prosser, Privacy, 48 (1960) California Law Review, </a:t>
            </a:r>
            <a:endParaRPr lang="en-US" altLang="zh-CN" sz="2400" b="1" dirty="0">
              <a:latin typeface="+mn-lt"/>
              <a:sym typeface="Calibri" panose="020F0502020204030204" pitchFamily="34" charset="0"/>
            </a:endParaRPr>
          </a:p>
        </p:txBody>
      </p:sp>
      <p:sp>
        <p:nvSpPr>
          <p:cNvPr id="11" name="Rectangle 3"/>
          <p:cNvSpPr txBox="1"/>
          <p:nvPr>
            <p:custDataLst>
              <p:tags r:id="rId2"/>
            </p:custDataLst>
          </p:nvPr>
        </p:nvSpPr>
        <p:spPr bwMode="auto">
          <a:xfrm>
            <a:off x="4258944" y="1449241"/>
            <a:ext cx="776160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en-US" altLang="zh-CN" sz="1800" b="1" dirty="0"/>
              <a:t>Understanding the connotation of the right to privacy depends on specific torts, and the actual torts are actually the synthesis of four kinds of torts.</a:t>
            </a:r>
            <a:endParaRPr lang="en-US" altLang="zh-CN" sz="1800" b="1" dirty="0"/>
          </a:p>
        </p:txBody>
      </p:sp>
      <p:sp>
        <p:nvSpPr>
          <p:cNvPr id="12" name="矩形 11"/>
          <p:cNvSpPr/>
          <p:nvPr/>
        </p:nvSpPr>
        <p:spPr>
          <a:xfrm>
            <a:off x="4258944" y="2320632"/>
            <a:ext cx="7863205" cy="4405693"/>
          </a:xfrm>
          <a:prstGeom prst="rect">
            <a:avLst/>
          </a:prstGeom>
        </p:spPr>
        <p:txBody>
          <a:bodyPr wrap="square">
            <a:spAutoFit/>
          </a:bodyPr>
          <a:lstStyle/>
          <a:p>
            <a:pPr indent="0" algn="just">
              <a:lnSpc>
                <a:spcPct val="200000"/>
              </a:lnSpc>
              <a:spcBef>
                <a:spcPts val="1000"/>
              </a:spcBef>
              <a:buClrTx/>
              <a:buSzTx/>
              <a:buFont typeface="Arial" panose="020B0604020202020204" pitchFamily="34" charset="0"/>
              <a:buNone/>
              <a:defRPr/>
            </a:pPr>
            <a:r>
              <a:rPr lang="en-US" altLang="zh-CN" b="1" dirty="0">
                <a:latin typeface="Calibri" panose="020F0502020204030204" pitchFamily="34" charset="0"/>
                <a:ea typeface="宋体" panose="02010600030101010101" pitchFamily="2" charset="-122"/>
              </a:rPr>
              <a:t>The law of privacy comprises four distinct kinds of invasion of four different interests of the plaintiff</a:t>
            </a:r>
            <a:r>
              <a:rPr lang="zh-CN" altLang="en-US" b="1" dirty="0">
                <a:latin typeface="Calibri" panose="020F0502020204030204" pitchFamily="34" charset="0"/>
                <a:ea typeface="宋体" panose="02010600030101010101" pitchFamily="2" charset="-122"/>
              </a:rPr>
              <a:t>：</a:t>
            </a:r>
            <a:endParaRPr lang="en-US" altLang="zh-CN" b="1" dirty="0">
              <a:latin typeface="Calibri" panose="020F0502020204030204" pitchFamily="34" charset="0"/>
              <a:ea typeface="宋体" panose="02010600030101010101" pitchFamily="2" charset="-122"/>
            </a:endParaRPr>
          </a:p>
          <a:p>
            <a:pPr marL="342900" indent="-342900" algn="just">
              <a:lnSpc>
                <a:spcPct val="200000"/>
              </a:lnSpc>
              <a:spcBef>
                <a:spcPts val="1000"/>
              </a:spcBef>
              <a:buClrTx/>
              <a:buSzTx/>
              <a:buFont typeface="Arial" panose="020B0604020202020204" pitchFamily="34" charset="0"/>
              <a:buAutoNum type="arabicPeriod"/>
              <a:defRPr/>
            </a:pPr>
            <a:r>
              <a:rPr lang="en-US" altLang="zh-CN" b="1" dirty="0">
                <a:latin typeface="Calibri" panose="020F0502020204030204" pitchFamily="34" charset="0"/>
                <a:ea typeface="宋体" panose="02010600030101010101" pitchFamily="2" charset="-122"/>
              </a:rPr>
              <a:t>Intrusion upon the plaintiff’s seclusion or solitude, or into his private affairs.</a:t>
            </a:r>
            <a:endParaRPr lang="en-US" altLang="zh-CN" b="1" dirty="0">
              <a:latin typeface="Calibri" panose="020F0502020204030204" pitchFamily="34" charset="0"/>
              <a:ea typeface="宋体" panose="02010600030101010101" pitchFamily="2" charset="-122"/>
            </a:endParaRPr>
          </a:p>
          <a:p>
            <a:pPr marL="342900" indent="-342900" algn="just">
              <a:lnSpc>
                <a:spcPct val="200000"/>
              </a:lnSpc>
              <a:spcBef>
                <a:spcPts val="1000"/>
              </a:spcBef>
              <a:buClrTx/>
              <a:buSzTx/>
              <a:buFont typeface="Arial" panose="020B0604020202020204" pitchFamily="34" charset="0"/>
              <a:buAutoNum type="arabicPeriod"/>
              <a:defRPr/>
            </a:pPr>
            <a:r>
              <a:rPr lang="en-US" altLang="zh-CN" b="1" dirty="0">
                <a:latin typeface="Calibri" panose="020F0502020204030204" pitchFamily="34" charset="0"/>
                <a:ea typeface="宋体" panose="02010600030101010101" pitchFamily="2" charset="-122"/>
              </a:rPr>
              <a:t> Public disclosure of embarrassing private facts about the plaintiff.</a:t>
            </a:r>
            <a:endParaRPr lang="en-US" altLang="zh-CN" b="1" dirty="0">
              <a:latin typeface="Calibri" panose="020F0502020204030204" pitchFamily="34" charset="0"/>
              <a:ea typeface="宋体" panose="02010600030101010101" pitchFamily="2" charset="-122"/>
            </a:endParaRPr>
          </a:p>
          <a:p>
            <a:pPr marL="342900" indent="-342900" algn="just">
              <a:lnSpc>
                <a:spcPct val="200000"/>
              </a:lnSpc>
              <a:spcBef>
                <a:spcPts val="1000"/>
              </a:spcBef>
              <a:buClrTx/>
              <a:buSzTx/>
              <a:buFont typeface="Arial" panose="020B0604020202020204" pitchFamily="34" charset="0"/>
              <a:buAutoNum type="arabicPeriod"/>
              <a:defRPr/>
            </a:pPr>
            <a:r>
              <a:rPr lang="en-US" altLang="zh-CN" b="1" dirty="0">
                <a:latin typeface="Calibri" panose="020F0502020204030204" pitchFamily="34" charset="0"/>
                <a:ea typeface="宋体" panose="02010600030101010101" pitchFamily="2" charset="-122"/>
              </a:rPr>
              <a:t>Publicity which places the plaintiff in a false light in the public eye.</a:t>
            </a:r>
            <a:endParaRPr lang="en-US" altLang="zh-CN" b="1" dirty="0">
              <a:latin typeface="Calibri" panose="020F0502020204030204" pitchFamily="34" charset="0"/>
              <a:ea typeface="宋体" panose="02010600030101010101" pitchFamily="2" charset="-122"/>
            </a:endParaRPr>
          </a:p>
          <a:p>
            <a:pPr marL="342900" indent="-342900" algn="just">
              <a:lnSpc>
                <a:spcPct val="200000"/>
              </a:lnSpc>
              <a:spcBef>
                <a:spcPts val="1000"/>
              </a:spcBef>
              <a:buClrTx/>
              <a:buSzTx/>
              <a:buFont typeface="Arial" panose="020B0604020202020204" pitchFamily="34" charset="0"/>
              <a:buAutoNum type="arabicPeriod"/>
              <a:defRPr/>
            </a:pPr>
            <a:r>
              <a:rPr lang="en-US" altLang="zh-CN" b="1" dirty="0">
                <a:latin typeface="Calibri" panose="020F0502020204030204" pitchFamily="34" charset="0"/>
                <a:ea typeface="宋体" panose="02010600030101010101" pitchFamily="2" charset="-122"/>
              </a:rPr>
              <a:t>Appropriation, for the defendant’s advantage, of the plaintiff’s name or likeness.</a:t>
            </a:r>
            <a:endParaRPr lang="en-US" altLang="zh-CN" b="1" dirty="0">
              <a:latin typeface="Calibri" panose="020F0502020204030204" pitchFamily="34" charset="0"/>
              <a:ea typeface="宋体" panose="02010600030101010101" pitchFamily="2" charset="-122"/>
            </a:endParaRPr>
          </a:p>
        </p:txBody>
      </p:sp>
      <p:sp>
        <p:nvSpPr>
          <p:cNvPr id="2" name="文本框 1"/>
          <p:cNvSpPr txBox="1"/>
          <p:nvPr/>
        </p:nvSpPr>
        <p:spPr>
          <a:xfrm>
            <a:off x="483235" y="1518285"/>
            <a:ext cx="3328035" cy="4769485"/>
          </a:xfrm>
          <a:prstGeom prst="rect">
            <a:avLst/>
          </a:prstGeom>
        </p:spPr>
        <p:txBody>
          <a:bodyPr wrap="square">
            <a:spAutoFit/>
          </a:bodyPr>
          <a:p>
            <a:r>
              <a:rPr lang="zh-CN" altLang="en-US" sz="1600"/>
              <a:t>隐私法包含四种不同类型的侵权行为，分别侵害了原告的四种不同利益：</a:t>
            </a:r>
            <a:endParaRPr lang="zh-CN" altLang="en-US" sz="1600"/>
          </a:p>
          <a:p>
            <a:pPr>
              <a:buFont typeface="Arial" panose="020B0604020202020204"/>
              <a:buChar char="•"/>
            </a:pPr>
            <a:r>
              <a:rPr lang="zh-CN" altLang="en-US" sz="1600"/>
              <a:t>侵扰原告的清静、独处或其私人事务。 </a:t>
            </a:r>
            <a:r>
              <a:rPr lang="en-US" altLang="zh-CN" sz="1600"/>
              <a:t>(Intrusion upon the plaintiff’s seclusion or solitude, or into his private affairs.)</a:t>
            </a:r>
            <a:endParaRPr lang="en-US" altLang="zh-CN" sz="1600"/>
          </a:p>
          <a:p>
            <a:pPr>
              <a:buFont typeface="Arial" panose="020B0604020202020204"/>
              <a:buChar char="•"/>
            </a:pPr>
            <a:r>
              <a:rPr lang="zh-CN" altLang="en-US" sz="1600"/>
              <a:t>公开披露关于原告的、令人难堪的私密事实。 </a:t>
            </a:r>
            <a:r>
              <a:rPr lang="en-US" altLang="zh-CN" sz="1600"/>
              <a:t>(Public disclosure of embarrassing private facts about the plaintiff.)</a:t>
            </a:r>
            <a:endParaRPr lang="en-US" altLang="zh-CN" sz="1600"/>
          </a:p>
          <a:p>
            <a:pPr>
              <a:buFont typeface="Arial" panose="020B0604020202020204"/>
              <a:buChar char="•"/>
            </a:pPr>
            <a:r>
              <a:rPr lang="zh-CN" altLang="en-US" sz="1600"/>
              <a:t>公开宣传，使原告在公众眼中被置于一种错误的形象之下。 </a:t>
            </a:r>
            <a:r>
              <a:rPr lang="en-US" altLang="zh-CN" sz="1600"/>
              <a:t>(Publicity which places the plaintiff in a false light in the public eye.)</a:t>
            </a:r>
            <a:endParaRPr lang="en-US" altLang="zh-CN" sz="1600"/>
          </a:p>
          <a:p>
            <a:pPr>
              <a:buFont typeface="Arial" panose="020B0604020202020204"/>
              <a:buChar char="•"/>
            </a:pPr>
            <a:r>
              <a:rPr lang="zh-CN" altLang="en-US" sz="1600"/>
              <a:t>为被告的利益，盗用原告的姓名或肖像。 </a:t>
            </a:r>
            <a:r>
              <a:rPr lang="en-US" altLang="zh-CN" sz="1600"/>
              <a:t>(Appropriation, for the defendant’s advantage, of the plaintiff’s name or likeness.)</a:t>
            </a:r>
            <a:endParaRPr lang="en-US" altLang="zh-CN"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22" presetClass="entr" presetSubtype="8"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animEffec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fade">
                                      <p:cBhvr>
                                        <p:cTn id="20" dur="1000"/>
                                        <p:tgtEl>
                                          <p:spTgt spid="12">
                                            <p:txEl>
                                              <p:pRg st="0" end="0"/>
                                            </p:txEl>
                                          </p:spTgt>
                                        </p:tgtEl>
                                      </p:cBhvr>
                                    </p:animEffect>
                                    <p:anim calcmode="lin" valueType="num">
                                      <p:cBhvr>
                                        <p:cTn id="21"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fade">
                                      <p:cBhvr>
                                        <p:cTn id="27" dur="1000"/>
                                        <p:tgtEl>
                                          <p:spTgt spid="12">
                                            <p:txEl>
                                              <p:pRg st="1" end="1"/>
                                            </p:txEl>
                                          </p:spTgt>
                                        </p:tgtEl>
                                      </p:cBhvr>
                                    </p:animEffect>
                                    <p:anim calcmode="lin" valueType="num">
                                      <p:cBhvr>
                                        <p:cTn id="2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Effect transition="in" filter="fade">
                                      <p:cBhvr>
                                        <p:cTn id="34" dur="1000"/>
                                        <p:tgtEl>
                                          <p:spTgt spid="12">
                                            <p:txEl>
                                              <p:pRg st="2" end="2"/>
                                            </p:txEl>
                                          </p:spTgt>
                                        </p:tgtEl>
                                      </p:cBhvr>
                                    </p:animEffect>
                                    <p:anim calcmode="lin" valueType="num">
                                      <p:cBhvr>
                                        <p:cTn id="35"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animEffect transition="in" filter="fade">
                                      <p:cBhvr>
                                        <p:cTn id="41" dur="1000"/>
                                        <p:tgtEl>
                                          <p:spTgt spid="12">
                                            <p:txEl>
                                              <p:pRg st="3" end="3"/>
                                            </p:txEl>
                                          </p:spTgt>
                                        </p:tgtEl>
                                      </p:cBhvr>
                                    </p:animEffect>
                                    <p:anim calcmode="lin" valueType="num">
                                      <p:cBhvr>
                                        <p:cTn id="4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2">
                                            <p:txEl>
                                              <p:pRg st="4" end="4"/>
                                            </p:txEl>
                                          </p:spTgt>
                                        </p:tgtEl>
                                        <p:attrNameLst>
                                          <p:attrName>style.visibility</p:attrName>
                                        </p:attrNameLst>
                                      </p:cBhvr>
                                      <p:to>
                                        <p:strVal val="visible"/>
                                      </p:to>
                                    </p:set>
                                    <p:animEffect transition="in" filter="fade">
                                      <p:cBhvr>
                                        <p:cTn id="48" dur="1000"/>
                                        <p:tgtEl>
                                          <p:spTgt spid="12">
                                            <p:txEl>
                                              <p:pRg st="4" end="4"/>
                                            </p:txEl>
                                          </p:spTgt>
                                        </p:tgtEl>
                                      </p:cBhvr>
                                    </p:animEffect>
                                    <p:anim calcmode="lin" valueType="num">
                                      <p:cBhvr>
                                        <p:cTn id="49"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50"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22540" name="矩形 9"/>
          <p:cNvSpPr/>
          <p:nvPr/>
        </p:nvSpPr>
        <p:spPr bwMode="auto">
          <a:xfrm>
            <a:off x="1787525" y="342265"/>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William L. Prosser, Privacy, 48 (1960) California Law Review, </a:t>
            </a:r>
            <a:endParaRPr lang="en-US" altLang="zh-CN" sz="2400" b="1" dirty="0">
              <a:latin typeface="+mn-lt"/>
              <a:sym typeface="Calibri" panose="020F0502020204030204" pitchFamily="34" charset="0"/>
            </a:endParaRPr>
          </a:p>
        </p:txBody>
      </p:sp>
      <p:sp>
        <p:nvSpPr>
          <p:cNvPr id="11" name="Rectangle 3"/>
          <p:cNvSpPr txBox="1"/>
          <p:nvPr>
            <p:custDataLst>
              <p:tags r:id="rId2"/>
            </p:custDataLst>
          </p:nvPr>
        </p:nvSpPr>
        <p:spPr bwMode="auto">
          <a:xfrm>
            <a:off x="0" y="807972"/>
            <a:ext cx="120205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en-US" altLang="zh-CN" sz="1800" b="1" dirty="0"/>
              <a:t>Case</a:t>
            </a:r>
            <a:endParaRPr lang="en-US" altLang="zh-CN" sz="1800" b="1" dirty="0"/>
          </a:p>
        </p:txBody>
      </p:sp>
      <p:sp>
        <p:nvSpPr>
          <p:cNvPr id="35" name="文本框 34"/>
          <p:cNvSpPr txBox="1"/>
          <p:nvPr/>
        </p:nvSpPr>
        <p:spPr>
          <a:xfrm>
            <a:off x="-53340" y="1131897"/>
            <a:ext cx="12244070" cy="2722880"/>
          </a:xfrm>
          <a:prstGeom prst="rect">
            <a:avLst/>
          </a:prstGeom>
          <a:noFill/>
        </p:spPr>
        <p:txBody>
          <a:bodyPr wrap="square">
            <a:spAutoFit/>
          </a:bodyPr>
          <a:lstStyle/>
          <a:p>
            <a:pPr algn="just" fontAlgn="base"/>
            <a:r>
              <a:rPr lang="en-US" altLang="zh-CN" b="1" i="0" dirty="0">
                <a:solidFill>
                  <a:srgbClr val="060607"/>
                </a:solidFill>
                <a:effectLst/>
                <a:latin typeface="Calibri" panose="020F0502020204030204" pitchFamily="34" charset="0"/>
                <a:cs typeface="Calibri" panose="020F0502020204030204" pitchFamily="34" charset="0"/>
              </a:rPr>
              <a:t>1. Intrusion upon Seclusion</a:t>
            </a:r>
            <a:endParaRPr lang="en-US" altLang="zh-CN" b="1" i="0" dirty="0">
              <a:solidFill>
                <a:srgbClr val="060607"/>
              </a:solidFill>
              <a:effectLst/>
              <a:latin typeface="Calibri" panose="020F0502020204030204" pitchFamily="34" charset="0"/>
              <a:cs typeface="Calibri" panose="020F0502020204030204" pitchFamily="34" charset="0"/>
            </a:endParaRPr>
          </a:p>
          <a:p>
            <a:pPr algn="just" fontAlgn="base"/>
            <a:r>
              <a:rPr lang="en-US" altLang="zh-CN" b="1" i="0" dirty="0">
                <a:solidFill>
                  <a:srgbClr val="060607"/>
                </a:solidFill>
                <a:effectLst/>
                <a:latin typeface="Calibri" panose="020F0502020204030204" pitchFamily="34" charset="0"/>
                <a:cs typeface="Calibri" panose="020F0502020204030204" pitchFamily="34" charset="0"/>
              </a:rPr>
              <a:t>Case: </a:t>
            </a:r>
            <a:r>
              <a:rPr lang="en-US" altLang="zh-CN" b="1" i="1" dirty="0">
                <a:solidFill>
                  <a:srgbClr val="060607"/>
                </a:solidFill>
                <a:effectLst/>
                <a:latin typeface="Calibri" panose="020F0502020204030204" pitchFamily="34" charset="0"/>
                <a:cs typeface="Calibri" panose="020F0502020204030204" pitchFamily="34" charset="0"/>
              </a:rPr>
              <a:t>Gill v. Curtis Pub. Co.</a:t>
            </a:r>
            <a:r>
              <a:rPr lang="en-US" altLang="zh-CN" b="1" i="0" dirty="0">
                <a:solidFill>
                  <a:srgbClr val="060607"/>
                </a:solidFill>
                <a:effectLst/>
                <a:latin typeface="Calibri" panose="020F0502020204030204" pitchFamily="34" charset="0"/>
                <a:cs typeface="Calibri" panose="020F0502020204030204" pitchFamily="34" charset="0"/>
              </a:rPr>
              <a:t> (California, 1952)</a:t>
            </a:r>
            <a:endParaRPr lang="en-US" altLang="zh-CN" b="1" i="0" dirty="0">
              <a:solidFill>
                <a:srgbClr val="060607"/>
              </a:solidFill>
              <a:effectLst/>
              <a:latin typeface="Calibri" panose="020F0502020204030204" pitchFamily="34" charset="0"/>
              <a:cs typeface="Calibri" panose="020F0502020204030204" pitchFamily="34" charset="0"/>
            </a:endParaRPr>
          </a:p>
          <a:p>
            <a:pPr algn="just"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Fact:</a:t>
            </a:r>
            <a:r>
              <a:rPr lang="en-US" altLang="zh-CN" b="0" i="0" dirty="0">
                <a:solidFill>
                  <a:srgbClr val="060607"/>
                </a:solidFill>
                <a:effectLst/>
                <a:latin typeface="Calibri" panose="020F0502020204030204" pitchFamily="34" charset="0"/>
                <a:cs typeface="Calibri" panose="020F0502020204030204" pitchFamily="34" charset="0"/>
              </a:rPr>
              <a:t> The plaintiff, Gill, was photographed by a journalist while embracing his wife in the Farmers' Market in Los Angeles. The photo was published </a:t>
            </a:r>
            <a:r>
              <a:rPr lang="en-US" altLang="zh-CN" b="1" dirty="0">
                <a:latin typeface="Calibri" panose="020F0502020204030204" pitchFamily="34" charset="0"/>
                <a:ea typeface="宋体" panose="02010600030101010101" pitchFamily="2" charset="-122"/>
                <a:cs typeface="Calibri" panose="020F0502020204030204" pitchFamily="34" charset="0"/>
              </a:rPr>
              <a:t>in</a:t>
            </a:r>
            <a:r>
              <a:rPr lang="en-US" altLang="zh-CN" b="0" i="0" dirty="0">
                <a:solidFill>
                  <a:srgbClr val="060607"/>
                </a:solidFill>
                <a:effectLst/>
                <a:latin typeface="Calibri" panose="020F0502020204030204" pitchFamily="34" charset="0"/>
                <a:cs typeface="Calibri" panose="020F0502020204030204" pitchFamily="34" charset="0"/>
              </a:rPr>
              <a:t> a magazine with an article implying that their behavior was inappropriate.</a:t>
            </a:r>
            <a:endParaRPr lang="en-US" altLang="zh-CN" b="0" i="0" dirty="0">
              <a:solidFill>
                <a:srgbClr val="060607"/>
              </a:solidFill>
              <a:effectLst/>
              <a:latin typeface="Calibri" panose="020F0502020204030204" pitchFamily="34" charset="0"/>
              <a:cs typeface="Calibri" panose="020F0502020204030204" pitchFamily="34" charset="0"/>
            </a:endParaRPr>
          </a:p>
          <a:p>
            <a:pPr algn="just"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Question:</a:t>
            </a:r>
            <a:r>
              <a:rPr lang="en-US" altLang="zh-CN" b="0" i="0" dirty="0">
                <a:solidFill>
                  <a:srgbClr val="060607"/>
                </a:solidFill>
                <a:effectLst/>
                <a:latin typeface="Calibri" panose="020F0502020204030204" pitchFamily="34" charset="0"/>
                <a:cs typeface="Calibri" panose="020F0502020204030204" pitchFamily="34" charset="0"/>
              </a:rPr>
              <a:t> Does the publication of a photograph taken in a public place without consent constitute an invasion of privacy?</a:t>
            </a:r>
            <a:endParaRPr lang="en-US" altLang="zh-CN" b="0" i="0" dirty="0">
              <a:solidFill>
                <a:srgbClr val="060607"/>
              </a:solidFill>
              <a:effectLst/>
              <a:latin typeface="Calibri" panose="020F0502020204030204" pitchFamily="34" charset="0"/>
              <a:cs typeface="Calibri" panose="020F0502020204030204" pitchFamily="34" charset="0"/>
            </a:endParaRPr>
          </a:p>
          <a:p>
            <a:pPr algn="just"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Ruling:</a:t>
            </a:r>
            <a:r>
              <a:rPr lang="en-US" altLang="zh-CN" b="0" i="0" dirty="0">
                <a:solidFill>
                  <a:srgbClr val="060607"/>
                </a:solidFill>
                <a:effectLst/>
                <a:latin typeface="Calibri" panose="020F0502020204030204" pitchFamily="34" charset="0"/>
                <a:cs typeface="Calibri" panose="020F0502020204030204" pitchFamily="34" charset="0"/>
              </a:rPr>
              <a:t> The court held that although the photo was taken in a public place, the use of the photograph with a misleading caption that placed the plaintiff in a false light constituted an invasion of privacy.</a:t>
            </a:r>
            <a:endParaRPr lang="en-US" altLang="zh-CN" b="0" i="0" dirty="0">
              <a:solidFill>
                <a:srgbClr val="060607"/>
              </a:solidFill>
              <a:effectLst/>
              <a:latin typeface="Calibri" panose="020F0502020204030204" pitchFamily="34" charset="0"/>
              <a:cs typeface="Calibri" panose="020F0502020204030204" pitchFamily="34" charset="0"/>
            </a:endParaRPr>
          </a:p>
        </p:txBody>
      </p:sp>
      <p:sp>
        <p:nvSpPr>
          <p:cNvPr id="37" name="文本框 36"/>
          <p:cNvSpPr txBox="1"/>
          <p:nvPr/>
        </p:nvSpPr>
        <p:spPr>
          <a:xfrm>
            <a:off x="-35560" y="3804503"/>
            <a:ext cx="12208510" cy="3138170"/>
          </a:xfrm>
          <a:prstGeom prst="rect">
            <a:avLst/>
          </a:prstGeom>
          <a:noFill/>
        </p:spPr>
        <p:txBody>
          <a:bodyPr wrap="square">
            <a:spAutoFit/>
          </a:bodyPr>
          <a:lstStyle/>
          <a:p>
            <a:pPr algn="just" fontAlgn="base"/>
            <a:r>
              <a:rPr lang="en-US" altLang="zh-CN" b="1" i="0" dirty="0">
                <a:solidFill>
                  <a:srgbClr val="060607"/>
                </a:solidFill>
                <a:effectLst/>
                <a:latin typeface="Calibri" panose="020F0502020204030204" pitchFamily="34" charset="0"/>
                <a:cs typeface="Calibri" panose="020F0502020204030204" pitchFamily="34" charset="0"/>
              </a:rPr>
              <a:t>2. Public Disclosure of Private Facts</a:t>
            </a:r>
            <a:endParaRPr lang="en-US" altLang="zh-CN" b="1" i="0" dirty="0">
              <a:solidFill>
                <a:srgbClr val="060607"/>
              </a:solidFill>
              <a:effectLst/>
              <a:latin typeface="Calibri" panose="020F0502020204030204" pitchFamily="34" charset="0"/>
              <a:cs typeface="Calibri" panose="020F0502020204030204" pitchFamily="34" charset="0"/>
            </a:endParaRPr>
          </a:p>
          <a:p>
            <a:pPr algn="just" fontAlgn="base"/>
            <a:r>
              <a:rPr lang="en-US" altLang="zh-CN" b="1" i="0" dirty="0">
                <a:solidFill>
                  <a:srgbClr val="060607"/>
                </a:solidFill>
                <a:effectLst/>
                <a:latin typeface="Calibri" panose="020F0502020204030204" pitchFamily="34" charset="0"/>
                <a:cs typeface="Calibri" panose="020F0502020204030204" pitchFamily="34" charset="0"/>
              </a:rPr>
              <a:t>Case: </a:t>
            </a:r>
            <a:r>
              <a:rPr lang="en-US" altLang="zh-CN" b="1" i="1" dirty="0">
                <a:solidFill>
                  <a:srgbClr val="060607"/>
                </a:solidFill>
                <a:effectLst/>
                <a:latin typeface="Calibri" panose="020F0502020204030204" pitchFamily="34" charset="0"/>
                <a:cs typeface="Calibri" panose="020F0502020204030204" pitchFamily="34" charset="0"/>
              </a:rPr>
              <a:t>Melvin v. Reid</a:t>
            </a:r>
            <a:r>
              <a:rPr lang="en-US" altLang="zh-CN" b="1" i="0" dirty="0">
                <a:solidFill>
                  <a:srgbClr val="060607"/>
                </a:solidFill>
                <a:effectLst/>
                <a:latin typeface="Calibri" panose="020F0502020204030204" pitchFamily="34" charset="0"/>
                <a:cs typeface="Calibri" panose="020F0502020204030204" pitchFamily="34" charset="0"/>
              </a:rPr>
              <a:t> (California, 1931)</a:t>
            </a:r>
            <a:endParaRPr lang="en-US" altLang="zh-CN" b="1" i="0" dirty="0">
              <a:solidFill>
                <a:srgbClr val="060607"/>
              </a:solidFill>
              <a:effectLst/>
              <a:latin typeface="Calibri" panose="020F0502020204030204" pitchFamily="34" charset="0"/>
              <a:cs typeface="Calibri" panose="020F0502020204030204" pitchFamily="34" charset="0"/>
            </a:endParaRPr>
          </a:p>
          <a:p>
            <a:pPr algn="just"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Fact:</a:t>
            </a:r>
            <a:r>
              <a:rPr lang="en-US" altLang="zh-CN" b="0" i="0" dirty="0">
                <a:solidFill>
                  <a:srgbClr val="060607"/>
                </a:solidFill>
                <a:effectLst/>
                <a:latin typeface="Calibri" panose="020F0502020204030204" pitchFamily="34" charset="0"/>
                <a:cs typeface="Calibri" panose="020F0502020204030204" pitchFamily="34" charset="0"/>
              </a:rPr>
              <a:t> The plaintiff, Melvin (formerly known as Gabrielle Darley), had a past as a prostitute but had reformed and married. The defendant, Reid, produced and exhibited a motion picture titled "The Red Kimono," which revealed Melvin's past, causing her great distress.</a:t>
            </a:r>
            <a:endParaRPr lang="en-US" altLang="zh-CN" b="0" i="0" dirty="0">
              <a:solidFill>
                <a:srgbClr val="060607"/>
              </a:solidFill>
              <a:effectLst/>
              <a:latin typeface="Calibri" panose="020F0502020204030204" pitchFamily="34" charset="0"/>
              <a:cs typeface="Calibri" panose="020F0502020204030204" pitchFamily="34" charset="0"/>
            </a:endParaRPr>
          </a:p>
          <a:p>
            <a:pPr algn="just"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Question:</a:t>
            </a:r>
            <a:r>
              <a:rPr lang="en-US" altLang="zh-CN" b="0" i="0" dirty="0">
                <a:solidFill>
                  <a:srgbClr val="060607"/>
                </a:solidFill>
                <a:effectLst/>
                <a:latin typeface="Calibri" panose="020F0502020204030204" pitchFamily="34" charset="0"/>
                <a:cs typeface="Calibri" panose="020F0502020204030204" pitchFamily="34" charset="0"/>
              </a:rPr>
              <a:t> Does the public disclosure of true but private facts about an individual's past constitute an invasion of privacy?</a:t>
            </a:r>
            <a:endParaRPr lang="en-US" altLang="zh-CN" b="0" i="0" dirty="0">
              <a:solidFill>
                <a:srgbClr val="060607"/>
              </a:solidFill>
              <a:effectLst/>
              <a:latin typeface="Calibri" panose="020F0502020204030204" pitchFamily="34" charset="0"/>
              <a:cs typeface="Calibri" panose="020F0502020204030204" pitchFamily="34" charset="0"/>
            </a:endParaRPr>
          </a:p>
          <a:p>
            <a:pPr algn="just"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Ruling:</a:t>
            </a:r>
            <a:r>
              <a:rPr lang="en-US" altLang="zh-CN" b="0" i="0" dirty="0">
                <a:solidFill>
                  <a:srgbClr val="060607"/>
                </a:solidFill>
                <a:effectLst/>
                <a:latin typeface="Calibri" panose="020F0502020204030204" pitchFamily="34" charset="0"/>
                <a:cs typeface="Calibri" panose="020F0502020204030204" pitchFamily="34" charset="0"/>
              </a:rPr>
              <a:t> The court ruled that the disclosure of Melvin's past, which was a private matter, caused her mental suffering and constituted an invasion of privacy.</a:t>
            </a:r>
            <a:endParaRPr lang="en-US" altLang="zh-CN" b="0" i="0" dirty="0">
              <a:solidFill>
                <a:srgbClr val="060607"/>
              </a:solidFill>
              <a:effectLst/>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22" presetClass="entr" presetSubtype="8"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animEffec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5">
                                            <p:txEl>
                                              <p:pRg st="0" end="0"/>
                                            </p:txEl>
                                          </p:spTgt>
                                        </p:tgtEl>
                                        <p:attrNameLst>
                                          <p:attrName>style.visibility</p:attrName>
                                        </p:attrNameLst>
                                      </p:cBhvr>
                                      <p:to>
                                        <p:strVal val="visible"/>
                                      </p:to>
                                    </p:set>
                                    <p:animEffect transition="in" filter="blinds(horizontal)">
                                      <p:cBhvr>
                                        <p:cTn id="20" dur="500"/>
                                        <p:tgtEl>
                                          <p:spTgt spid="35">
                                            <p:txEl>
                                              <p:pRg st="0" end="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5">
                                            <p:txEl>
                                              <p:pRg st="1" end="1"/>
                                            </p:txEl>
                                          </p:spTgt>
                                        </p:tgtEl>
                                        <p:attrNameLst>
                                          <p:attrName>style.visibility</p:attrName>
                                        </p:attrNameLst>
                                      </p:cBhvr>
                                      <p:to>
                                        <p:strVal val="visible"/>
                                      </p:to>
                                    </p:set>
                                    <p:animEffect transition="in" filter="blinds(horizontal)">
                                      <p:cBhvr>
                                        <p:cTn id="23" dur="500"/>
                                        <p:tgtEl>
                                          <p:spTgt spid="35">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5">
                                            <p:txEl>
                                              <p:pRg st="2" end="2"/>
                                            </p:txEl>
                                          </p:spTgt>
                                        </p:tgtEl>
                                        <p:attrNameLst>
                                          <p:attrName>style.visibility</p:attrName>
                                        </p:attrNameLst>
                                      </p:cBhvr>
                                      <p:to>
                                        <p:strVal val="visible"/>
                                      </p:to>
                                    </p:set>
                                    <p:animEffect transition="in" filter="blinds(horizontal)">
                                      <p:cBhvr>
                                        <p:cTn id="26" dur="500"/>
                                        <p:tgtEl>
                                          <p:spTgt spid="35">
                                            <p:txEl>
                                              <p:pRg st="2" end="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5">
                                            <p:txEl>
                                              <p:pRg st="3" end="3"/>
                                            </p:txEl>
                                          </p:spTgt>
                                        </p:tgtEl>
                                        <p:attrNameLst>
                                          <p:attrName>style.visibility</p:attrName>
                                        </p:attrNameLst>
                                      </p:cBhvr>
                                      <p:to>
                                        <p:strVal val="visible"/>
                                      </p:to>
                                    </p:set>
                                    <p:animEffect transition="in" filter="blinds(horizontal)">
                                      <p:cBhvr>
                                        <p:cTn id="29" dur="500"/>
                                        <p:tgtEl>
                                          <p:spTgt spid="35">
                                            <p:txEl>
                                              <p:pRg st="3" end="3"/>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5">
                                            <p:txEl>
                                              <p:pRg st="4" end="4"/>
                                            </p:txEl>
                                          </p:spTgt>
                                        </p:tgtEl>
                                        <p:attrNameLst>
                                          <p:attrName>style.visibility</p:attrName>
                                        </p:attrNameLst>
                                      </p:cBhvr>
                                      <p:to>
                                        <p:strVal val="visible"/>
                                      </p:to>
                                    </p:set>
                                    <p:animEffect transition="in" filter="blinds(horizontal)">
                                      <p:cBhvr>
                                        <p:cTn id="32" dur="500"/>
                                        <p:tgtEl>
                                          <p:spTgt spid="3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7">
                                            <p:txEl>
                                              <p:pRg st="0" end="0"/>
                                            </p:txEl>
                                          </p:spTgt>
                                        </p:tgtEl>
                                        <p:attrNameLst>
                                          <p:attrName>style.visibility</p:attrName>
                                        </p:attrNameLst>
                                      </p:cBhvr>
                                      <p:to>
                                        <p:strVal val="visible"/>
                                      </p:to>
                                    </p:set>
                                    <p:animEffect transition="in" filter="wipe(down)">
                                      <p:cBhvr>
                                        <p:cTn id="37" dur="500"/>
                                        <p:tgtEl>
                                          <p:spTgt spid="37">
                                            <p:txEl>
                                              <p:pRg st="0" end="0"/>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37">
                                            <p:txEl>
                                              <p:pRg st="1" end="1"/>
                                            </p:txEl>
                                          </p:spTgt>
                                        </p:tgtEl>
                                        <p:attrNameLst>
                                          <p:attrName>style.visibility</p:attrName>
                                        </p:attrNameLst>
                                      </p:cBhvr>
                                      <p:to>
                                        <p:strVal val="visible"/>
                                      </p:to>
                                    </p:set>
                                    <p:animEffect transition="in" filter="wipe(down)">
                                      <p:cBhvr>
                                        <p:cTn id="40" dur="500"/>
                                        <p:tgtEl>
                                          <p:spTgt spid="37">
                                            <p:txEl>
                                              <p:pRg st="1" end="1"/>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37">
                                            <p:txEl>
                                              <p:pRg st="2" end="2"/>
                                            </p:txEl>
                                          </p:spTgt>
                                        </p:tgtEl>
                                        <p:attrNameLst>
                                          <p:attrName>style.visibility</p:attrName>
                                        </p:attrNameLst>
                                      </p:cBhvr>
                                      <p:to>
                                        <p:strVal val="visible"/>
                                      </p:to>
                                    </p:set>
                                    <p:animEffect transition="in" filter="wipe(down)">
                                      <p:cBhvr>
                                        <p:cTn id="43" dur="500"/>
                                        <p:tgtEl>
                                          <p:spTgt spid="37">
                                            <p:txEl>
                                              <p:pRg st="2" end="2"/>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37">
                                            <p:txEl>
                                              <p:pRg st="3" end="3"/>
                                            </p:txEl>
                                          </p:spTgt>
                                        </p:tgtEl>
                                        <p:attrNameLst>
                                          <p:attrName>style.visibility</p:attrName>
                                        </p:attrNameLst>
                                      </p:cBhvr>
                                      <p:to>
                                        <p:strVal val="visible"/>
                                      </p:to>
                                    </p:set>
                                    <p:animEffect transition="in" filter="wipe(down)">
                                      <p:cBhvr>
                                        <p:cTn id="46" dur="500"/>
                                        <p:tgtEl>
                                          <p:spTgt spid="37">
                                            <p:txEl>
                                              <p:pRg st="3" end="3"/>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37">
                                            <p:txEl>
                                              <p:pRg st="4" end="4"/>
                                            </p:txEl>
                                          </p:spTgt>
                                        </p:tgtEl>
                                        <p:attrNameLst>
                                          <p:attrName>style.visibility</p:attrName>
                                        </p:attrNameLst>
                                      </p:cBhvr>
                                      <p:to>
                                        <p:strVal val="visible"/>
                                      </p:to>
                                    </p:set>
                                    <p:animEffect transition="in" filter="wipe(down)">
                                      <p:cBhvr>
                                        <p:cTn id="49"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22540" name="矩形 9"/>
          <p:cNvSpPr/>
          <p:nvPr/>
        </p:nvSpPr>
        <p:spPr bwMode="auto">
          <a:xfrm>
            <a:off x="1787525" y="342265"/>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William L. Prosser, Privacy, 48 (1960) California Law Review, </a:t>
            </a:r>
            <a:endParaRPr lang="en-US" altLang="zh-CN" sz="2400" b="1" dirty="0">
              <a:latin typeface="+mn-lt"/>
              <a:sym typeface="Calibri" panose="020F0502020204030204" pitchFamily="34" charset="0"/>
            </a:endParaRPr>
          </a:p>
        </p:txBody>
      </p:sp>
      <p:sp>
        <p:nvSpPr>
          <p:cNvPr id="11" name="Rectangle 3"/>
          <p:cNvSpPr txBox="1"/>
          <p:nvPr>
            <p:custDataLst>
              <p:tags r:id="rId2"/>
            </p:custDataLst>
          </p:nvPr>
        </p:nvSpPr>
        <p:spPr bwMode="auto">
          <a:xfrm>
            <a:off x="0" y="807972"/>
            <a:ext cx="120205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en-US" altLang="zh-CN" sz="1800" b="1" dirty="0"/>
              <a:t>Case</a:t>
            </a:r>
            <a:endParaRPr lang="en-US" altLang="zh-CN" sz="1800" b="1" dirty="0"/>
          </a:p>
        </p:txBody>
      </p:sp>
      <p:sp>
        <p:nvSpPr>
          <p:cNvPr id="35" name="文本框 34"/>
          <p:cNvSpPr txBox="1"/>
          <p:nvPr/>
        </p:nvSpPr>
        <p:spPr>
          <a:xfrm>
            <a:off x="-53340" y="1033145"/>
            <a:ext cx="12244070" cy="2613025"/>
          </a:xfrm>
          <a:prstGeom prst="rect">
            <a:avLst/>
          </a:prstGeom>
          <a:noFill/>
        </p:spPr>
        <p:txBody>
          <a:bodyPr wrap="square">
            <a:noAutofit/>
          </a:bodyPr>
          <a:lstStyle/>
          <a:p>
            <a:pPr algn="just" fontAlgn="base"/>
            <a:r>
              <a:rPr lang="en-US" altLang="zh-CN" sz="1600" b="0" i="0" dirty="0">
                <a:solidFill>
                  <a:srgbClr val="060607"/>
                </a:solidFill>
                <a:effectLst/>
                <a:latin typeface="Calibri" panose="020F0502020204030204" pitchFamily="34" charset="0"/>
                <a:cs typeface="Calibri" panose="020F0502020204030204" pitchFamily="34" charset="0"/>
              </a:rPr>
              <a:t>1. </a:t>
            </a:r>
            <a:r>
              <a:rPr lang="zh-CN" altLang="en-US" sz="1600" b="0" i="0" dirty="0">
                <a:solidFill>
                  <a:srgbClr val="060607"/>
                </a:solidFill>
                <a:effectLst/>
                <a:latin typeface="Calibri" panose="020F0502020204030204" pitchFamily="34" charset="0"/>
                <a:cs typeface="Calibri" panose="020F0502020204030204" pitchFamily="34" charset="0"/>
              </a:rPr>
              <a:t>侵扰宁静</a:t>
            </a:r>
            <a:r>
              <a:rPr lang="en-US" altLang="zh-CN" sz="1600" b="0" i="0" dirty="0">
                <a:solidFill>
                  <a:srgbClr val="060607"/>
                </a:solidFill>
                <a:effectLst/>
                <a:latin typeface="Calibri" panose="020F0502020204030204" pitchFamily="34" charset="0"/>
                <a:cs typeface="Calibri" panose="020F0502020204030204" pitchFamily="34" charset="0"/>
              </a:rPr>
              <a:t> (Intrusion upon Seclusion)</a:t>
            </a:r>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r>
              <a:rPr lang="zh-CN" altLang="en-US" sz="1600" b="0" i="0" dirty="0">
                <a:solidFill>
                  <a:srgbClr val="060607"/>
                </a:solidFill>
                <a:effectLst/>
                <a:latin typeface="Calibri" panose="020F0502020204030204" pitchFamily="34" charset="0"/>
                <a:cs typeface="Calibri" panose="020F0502020204030204" pitchFamily="34" charset="0"/>
              </a:rPr>
              <a:t>案例：</a:t>
            </a:r>
            <a:r>
              <a:rPr lang="en-US" altLang="zh-CN" sz="1600" b="0" i="0" dirty="0">
                <a:solidFill>
                  <a:srgbClr val="060607"/>
                </a:solidFill>
                <a:effectLst/>
                <a:latin typeface="Calibri" panose="020F0502020204030204" pitchFamily="34" charset="0"/>
                <a:cs typeface="Calibri" panose="020F0502020204030204" pitchFamily="34" charset="0"/>
              </a:rPr>
              <a:t> </a:t>
            </a:r>
            <a:r>
              <a:rPr lang="zh-CN" altLang="en-US" sz="1600" b="0" i="0" dirty="0">
                <a:solidFill>
                  <a:srgbClr val="060607"/>
                </a:solidFill>
                <a:effectLst/>
                <a:latin typeface="Calibri" panose="020F0502020204030204" pitchFamily="34" charset="0"/>
                <a:cs typeface="Calibri" panose="020F0502020204030204" pitchFamily="34" charset="0"/>
              </a:rPr>
              <a:t>吉尔诉柯蒂斯出版公司案</a:t>
            </a:r>
            <a:r>
              <a:rPr lang="en-US" altLang="zh-CN" sz="1600" b="0" i="0" dirty="0">
                <a:solidFill>
                  <a:srgbClr val="060607"/>
                </a:solidFill>
                <a:effectLst/>
                <a:latin typeface="Calibri" panose="020F0502020204030204" pitchFamily="34" charset="0"/>
                <a:cs typeface="Calibri" panose="020F0502020204030204" pitchFamily="34" charset="0"/>
              </a:rPr>
              <a:t> (Gill v. Curtis Pub. Co.) (</a:t>
            </a:r>
            <a:r>
              <a:rPr lang="zh-CN" altLang="en-US" sz="1600" b="0" i="0" dirty="0">
                <a:solidFill>
                  <a:srgbClr val="060607"/>
                </a:solidFill>
                <a:effectLst/>
                <a:latin typeface="Calibri" panose="020F0502020204030204" pitchFamily="34" charset="0"/>
                <a:cs typeface="Calibri" panose="020F0502020204030204" pitchFamily="34" charset="0"/>
              </a:rPr>
              <a:t>加利福尼亚州</a:t>
            </a:r>
            <a:r>
              <a:rPr lang="en-US" altLang="zh-CN" sz="1600" b="0" i="0" dirty="0">
                <a:solidFill>
                  <a:srgbClr val="060607"/>
                </a:solidFill>
                <a:effectLst/>
                <a:latin typeface="Calibri" panose="020F0502020204030204" pitchFamily="34" charset="0"/>
                <a:cs typeface="Calibri" panose="020F0502020204030204" pitchFamily="34" charset="0"/>
              </a:rPr>
              <a:t>, 1952</a:t>
            </a:r>
            <a:r>
              <a:rPr lang="zh-CN" altLang="en-US" sz="1600" b="0" i="0" dirty="0">
                <a:solidFill>
                  <a:srgbClr val="060607"/>
                </a:solidFill>
                <a:effectLst/>
                <a:latin typeface="Calibri" panose="020F0502020204030204" pitchFamily="34" charset="0"/>
                <a:cs typeface="Calibri" panose="020F0502020204030204" pitchFamily="34" charset="0"/>
              </a:rPr>
              <a:t>年</a:t>
            </a:r>
            <a:r>
              <a:rPr lang="en-US" altLang="zh-CN" sz="1600" b="0" i="0" dirty="0">
                <a:solidFill>
                  <a:srgbClr val="060607"/>
                </a:solidFill>
                <a:effectLst/>
                <a:latin typeface="Calibri" panose="020F0502020204030204" pitchFamily="34" charset="0"/>
                <a:cs typeface="Calibri" panose="020F0502020204030204" pitchFamily="34" charset="0"/>
              </a:rPr>
              <a:t>)</a:t>
            </a:r>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r>
              <a:rPr lang="zh-CN" altLang="en-US" sz="1600" b="0" i="0" dirty="0">
                <a:solidFill>
                  <a:srgbClr val="060607"/>
                </a:solidFill>
                <a:effectLst/>
                <a:latin typeface="Calibri" panose="020F0502020204030204" pitchFamily="34" charset="0"/>
                <a:cs typeface="Calibri" panose="020F0502020204030204" pitchFamily="34" charset="0"/>
              </a:rPr>
              <a:t>事实：</a:t>
            </a:r>
            <a:r>
              <a:rPr lang="en-US" altLang="zh-CN" sz="1600" b="0" i="0" dirty="0">
                <a:solidFill>
                  <a:srgbClr val="060607"/>
                </a:solidFill>
                <a:effectLst/>
                <a:latin typeface="Calibri" panose="020F0502020204030204" pitchFamily="34" charset="0"/>
                <a:cs typeface="Calibri" panose="020F0502020204030204" pitchFamily="34" charset="0"/>
              </a:rPr>
              <a:t> </a:t>
            </a:r>
            <a:r>
              <a:rPr lang="zh-CN" altLang="en-US" sz="1600" b="0" i="0" dirty="0">
                <a:solidFill>
                  <a:srgbClr val="060607"/>
                </a:solidFill>
                <a:effectLst/>
                <a:latin typeface="Calibri" panose="020F0502020204030204" pitchFamily="34" charset="0"/>
                <a:cs typeface="Calibri" panose="020F0502020204030204" pitchFamily="34" charset="0"/>
              </a:rPr>
              <a:t>原告吉尔（</a:t>
            </a:r>
            <a:r>
              <a:rPr lang="en-US" altLang="zh-CN" sz="1600" b="0" i="0" dirty="0">
                <a:solidFill>
                  <a:srgbClr val="060607"/>
                </a:solidFill>
                <a:effectLst/>
                <a:latin typeface="Calibri" panose="020F0502020204030204" pitchFamily="34" charset="0"/>
                <a:cs typeface="Calibri" panose="020F0502020204030204" pitchFamily="34" charset="0"/>
              </a:rPr>
              <a:t>Gill</a:t>
            </a:r>
            <a:r>
              <a:rPr lang="zh-CN" altLang="en-US" sz="1600" b="0" i="0" dirty="0">
                <a:solidFill>
                  <a:srgbClr val="060607"/>
                </a:solidFill>
                <a:effectLst/>
                <a:latin typeface="Calibri" panose="020F0502020204030204" pitchFamily="34" charset="0"/>
                <a:cs typeface="Calibri" panose="020F0502020204030204" pitchFamily="34" charset="0"/>
              </a:rPr>
              <a:t>）在洛杉矶农夫市场拥抱其妻子时，被一名记者拍照。该照片被刊登在一本杂志上，并配有一篇文章，暗示他们的行为不当。</a:t>
            </a:r>
            <a:endParaRPr lang="zh-CN" altLang="en-US" sz="1600" b="0" i="0" dirty="0">
              <a:solidFill>
                <a:srgbClr val="060607"/>
              </a:solidFill>
              <a:effectLst/>
              <a:latin typeface="Calibri" panose="020F0502020204030204" pitchFamily="34" charset="0"/>
              <a:cs typeface="Calibri" panose="020F0502020204030204" pitchFamily="34" charset="0"/>
            </a:endParaRPr>
          </a:p>
          <a:p>
            <a:pPr algn="just" fontAlgn="base"/>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r>
              <a:rPr lang="zh-CN" altLang="en-US" sz="1600" b="0" i="0" dirty="0">
                <a:solidFill>
                  <a:srgbClr val="060607"/>
                </a:solidFill>
                <a:effectLst/>
                <a:latin typeface="Calibri" panose="020F0502020204030204" pitchFamily="34" charset="0"/>
                <a:cs typeface="Calibri" panose="020F0502020204030204" pitchFamily="34" charset="0"/>
              </a:rPr>
              <a:t>问题：</a:t>
            </a:r>
            <a:r>
              <a:rPr lang="en-US" altLang="zh-CN" sz="1600" b="0" i="0" dirty="0">
                <a:solidFill>
                  <a:srgbClr val="060607"/>
                </a:solidFill>
                <a:effectLst/>
                <a:latin typeface="Calibri" panose="020F0502020204030204" pitchFamily="34" charset="0"/>
                <a:cs typeface="Calibri" panose="020F0502020204030204" pitchFamily="34" charset="0"/>
              </a:rPr>
              <a:t> </a:t>
            </a:r>
            <a:r>
              <a:rPr lang="zh-CN" altLang="en-US" sz="1600" b="0" i="0" dirty="0">
                <a:solidFill>
                  <a:srgbClr val="060607"/>
                </a:solidFill>
                <a:effectLst/>
                <a:latin typeface="Calibri" panose="020F0502020204030204" pitchFamily="34" charset="0"/>
                <a:cs typeface="Calibri" panose="020F0502020204030204" pitchFamily="34" charset="0"/>
              </a:rPr>
              <a:t>在公共场所未经同意拍摄并发表照片，是否构成侵犯隐私权？</a:t>
            </a:r>
            <a:endParaRPr lang="zh-CN" altLang="en-US" sz="1600" b="0" i="0" dirty="0">
              <a:solidFill>
                <a:srgbClr val="060607"/>
              </a:solidFill>
              <a:effectLst/>
              <a:latin typeface="Calibri" panose="020F0502020204030204" pitchFamily="34" charset="0"/>
              <a:cs typeface="Calibri" panose="020F0502020204030204" pitchFamily="34" charset="0"/>
            </a:endParaRPr>
          </a:p>
          <a:p>
            <a:pPr algn="just" fontAlgn="base"/>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r>
              <a:rPr lang="zh-CN" altLang="en-US" sz="1600" b="0" i="0" dirty="0">
                <a:solidFill>
                  <a:srgbClr val="060607"/>
                </a:solidFill>
                <a:effectLst/>
                <a:latin typeface="Calibri" panose="020F0502020204030204" pitchFamily="34" charset="0"/>
                <a:cs typeface="Calibri" panose="020F0502020204030204" pitchFamily="34" charset="0"/>
              </a:rPr>
              <a:t>裁决：</a:t>
            </a:r>
            <a:r>
              <a:rPr lang="en-US" altLang="zh-CN" sz="1600" b="0" i="0" dirty="0">
                <a:solidFill>
                  <a:srgbClr val="060607"/>
                </a:solidFill>
                <a:effectLst/>
                <a:latin typeface="Calibri" panose="020F0502020204030204" pitchFamily="34" charset="0"/>
                <a:cs typeface="Calibri" panose="020F0502020204030204" pitchFamily="34" charset="0"/>
              </a:rPr>
              <a:t> </a:t>
            </a:r>
            <a:r>
              <a:rPr lang="zh-CN" altLang="en-US" sz="1600" b="0" i="0" dirty="0">
                <a:solidFill>
                  <a:srgbClr val="060607"/>
                </a:solidFill>
                <a:effectLst/>
                <a:latin typeface="Calibri" panose="020F0502020204030204" pitchFamily="34" charset="0"/>
                <a:cs typeface="Calibri" panose="020F0502020204030204" pitchFamily="34" charset="0"/>
              </a:rPr>
              <a:t>法院认为，尽管照片是在公共场所拍摄的，但该照片与误导性文字一同使用，将原告置于一种错误的形象之下（</a:t>
            </a:r>
            <a:r>
              <a:rPr lang="en-US" altLang="zh-CN" sz="1600" b="0" i="0" dirty="0">
                <a:solidFill>
                  <a:srgbClr val="060607"/>
                </a:solidFill>
                <a:effectLst/>
                <a:latin typeface="Calibri" panose="020F0502020204030204" pitchFamily="34" charset="0"/>
                <a:cs typeface="Calibri" panose="020F0502020204030204" pitchFamily="34" charset="0"/>
              </a:rPr>
              <a:t>false light</a:t>
            </a:r>
            <a:r>
              <a:rPr lang="zh-CN" altLang="en-US" sz="1600" b="0" i="0" dirty="0">
                <a:solidFill>
                  <a:srgbClr val="060607"/>
                </a:solidFill>
                <a:effectLst/>
                <a:latin typeface="Calibri" panose="020F0502020204030204" pitchFamily="34" charset="0"/>
                <a:cs typeface="Calibri" panose="020F0502020204030204" pitchFamily="34" charset="0"/>
              </a:rPr>
              <a:t>），这构成了对隐私权的侵犯。</a:t>
            </a:r>
            <a:endParaRPr lang="zh-CN" altLang="en-US" sz="1600" b="0" i="0" dirty="0">
              <a:solidFill>
                <a:srgbClr val="060607"/>
              </a:solidFill>
              <a:effectLst/>
              <a:latin typeface="Calibri" panose="020F0502020204030204" pitchFamily="34" charset="0"/>
              <a:cs typeface="Calibri" panose="020F0502020204030204" pitchFamily="34" charset="0"/>
            </a:endParaRPr>
          </a:p>
        </p:txBody>
      </p:sp>
      <p:sp>
        <p:nvSpPr>
          <p:cNvPr id="37" name="文本框 36"/>
          <p:cNvSpPr txBox="1"/>
          <p:nvPr/>
        </p:nvSpPr>
        <p:spPr>
          <a:xfrm>
            <a:off x="-35560" y="3804503"/>
            <a:ext cx="12208510" cy="2553335"/>
          </a:xfrm>
          <a:prstGeom prst="rect">
            <a:avLst/>
          </a:prstGeom>
          <a:noFill/>
        </p:spPr>
        <p:txBody>
          <a:bodyPr wrap="square">
            <a:spAutoFit/>
          </a:bodyPr>
          <a:lstStyle/>
          <a:p>
            <a:pPr algn="just" fontAlgn="base"/>
            <a:r>
              <a:rPr lang="en-US" altLang="zh-CN" sz="1600" b="0" i="0" dirty="0">
                <a:solidFill>
                  <a:srgbClr val="060607"/>
                </a:solidFill>
                <a:effectLst/>
                <a:latin typeface="Calibri" panose="020F0502020204030204" pitchFamily="34" charset="0"/>
                <a:cs typeface="Calibri" panose="020F0502020204030204" pitchFamily="34" charset="0"/>
              </a:rPr>
              <a:t>2. </a:t>
            </a:r>
            <a:r>
              <a:rPr lang="zh-CN" altLang="en-US" sz="1600" b="0" i="0" dirty="0">
                <a:solidFill>
                  <a:srgbClr val="060607"/>
                </a:solidFill>
                <a:effectLst/>
                <a:latin typeface="Calibri" panose="020F0502020204030204" pitchFamily="34" charset="0"/>
                <a:cs typeface="Calibri" panose="020F0502020204030204" pitchFamily="34" charset="0"/>
              </a:rPr>
              <a:t>公开披露私密事实</a:t>
            </a:r>
            <a:r>
              <a:rPr lang="en-US" altLang="zh-CN" sz="1600" b="0" i="0" dirty="0">
                <a:solidFill>
                  <a:srgbClr val="060607"/>
                </a:solidFill>
                <a:effectLst/>
                <a:latin typeface="Calibri" panose="020F0502020204030204" pitchFamily="34" charset="0"/>
                <a:cs typeface="Calibri" panose="020F0502020204030204" pitchFamily="34" charset="0"/>
              </a:rPr>
              <a:t> (Public Disclosure of Private Facts)</a:t>
            </a:r>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r>
              <a:rPr lang="zh-CN" altLang="en-US" sz="1600" b="0" i="0" dirty="0">
                <a:solidFill>
                  <a:srgbClr val="060607"/>
                </a:solidFill>
                <a:effectLst/>
                <a:latin typeface="Calibri" panose="020F0502020204030204" pitchFamily="34" charset="0"/>
                <a:cs typeface="Calibri" panose="020F0502020204030204" pitchFamily="34" charset="0"/>
              </a:rPr>
              <a:t>案例：</a:t>
            </a:r>
            <a:r>
              <a:rPr lang="en-US" altLang="zh-CN" sz="1600" b="0" i="0" dirty="0">
                <a:solidFill>
                  <a:srgbClr val="060607"/>
                </a:solidFill>
                <a:effectLst/>
                <a:latin typeface="Calibri" panose="020F0502020204030204" pitchFamily="34" charset="0"/>
                <a:cs typeface="Calibri" panose="020F0502020204030204" pitchFamily="34" charset="0"/>
              </a:rPr>
              <a:t> </a:t>
            </a:r>
            <a:r>
              <a:rPr lang="zh-CN" altLang="en-US" sz="1600" b="0" i="0" dirty="0">
                <a:solidFill>
                  <a:srgbClr val="060607"/>
                </a:solidFill>
                <a:effectLst/>
                <a:latin typeface="Calibri" panose="020F0502020204030204" pitchFamily="34" charset="0"/>
                <a:cs typeface="Calibri" panose="020F0502020204030204" pitchFamily="34" charset="0"/>
              </a:rPr>
              <a:t>梅尔文诉里德案</a:t>
            </a:r>
            <a:r>
              <a:rPr lang="en-US" altLang="zh-CN" sz="1600" b="0" i="0" dirty="0">
                <a:solidFill>
                  <a:srgbClr val="060607"/>
                </a:solidFill>
                <a:effectLst/>
                <a:latin typeface="Calibri" panose="020F0502020204030204" pitchFamily="34" charset="0"/>
                <a:cs typeface="Calibri" panose="020F0502020204030204" pitchFamily="34" charset="0"/>
              </a:rPr>
              <a:t> (Melvin v. Reid) (</a:t>
            </a:r>
            <a:r>
              <a:rPr lang="zh-CN" altLang="en-US" sz="1600" b="0" i="0" dirty="0">
                <a:solidFill>
                  <a:srgbClr val="060607"/>
                </a:solidFill>
                <a:effectLst/>
                <a:latin typeface="Calibri" panose="020F0502020204030204" pitchFamily="34" charset="0"/>
                <a:cs typeface="Calibri" panose="020F0502020204030204" pitchFamily="34" charset="0"/>
              </a:rPr>
              <a:t>加利福</a:t>
            </a:r>
            <a:r>
              <a:rPr lang="en-US" altLang="zh-CN" sz="1600" b="0" i="0" dirty="0">
                <a:solidFill>
                  <a:srgbClr val="060607"/>
                </a:solidFill>
                <a:effectLst/>
                <a:latin typeface="Calibri" panose="020F0502020204030204" pitchFamily="34" charset="0"/>
                <a:cs typeface="Calibri" panose="020F0502020204030204" pitchFamily="34" charset="0"/>
              </a:rPr>
              <a:t>E</a:t>
            </a:r>
            <a:r>
              <a:rPr lang="zh-CN" altLang="en-US" sz="1600" b="0" i="0" dirty="0">
                <a:solidFill>
                  <a:srgbClr val="060607"/>
                </a:solidFill>
                <a:effectLst/>
                <a:latin typeface="Calibri" panose="020F0502020204030204" pitchFamily="34" charset="0"/>
                <a:cs typeface="Calibri" panose="020F0502020204030204" pitchFamily="34" charset="0"/>
              </a:rPr>
              <a:t>尼亚州</a:t>
            </a:r>
            <a:r>
              <a:rPr lang="en-US" altLang="zh-CN" sz="1600" b="0" i="0" dirty="0">
                <a:solidFill>
                  <a:srgbClr val="060607"/>
                </a:solidFill>
                <a:effectLst/>
                <a:latin typeface="Calibri" panose="020F0502020204030204" pitchFamily="34" charset="0"/>
                <a:cs typeface="Calibri" panose="020F0502020204030204" pitchFamily="34" charset="0"/>
              </a:rPr>
              <a:t>, 1931</a:t>
            </a:r>
            <a:r>
              <a:rPr lang="zh-CN" altLang="en-US" sz="1600" b="0" i="0" dirty="0">
                <a:solidFill>
                  <a:srgbClr val="060607"/>
                </a:solidFill>
                <a:effectLst/>
                <a:latin typeface="Calibri" panose="020F0502020204030204" pitchFamily="34" charset="0"/>
                <a:cs typeface="Calibri" panose="020F0502020204030204" pitchFamily="34" charset="0"/>
              </a:rPr>
              <a:t>年</a:t>
            </a:r>
            <a:r>
              <a:rPr lang="en-US" altLang="zh-CN" sz="1600" b="0" i="0" dirty="0">
                <a:solidFill>
                  <a:srgbClr val="060607"/>
                </a:solidFill>
                <a:effectLst/>
                <a:latin typeface="Calibri" panose="020F0502020204030204" pitchFamily="34" charset="0"/>
                <a:cs typeface="Calibri" panose="020F0502020204030204" pitchFamily="34" charset="0"/>
              </a:rPr>
              <a:t>)</a:t>
            </a:r>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r>
              <a:rPr lang="zh-CN" altLang="en-US" sz="1600" b="0" i="0" dirty="0">
                <a:solidFill>
                  <a:srgbClr val="060607"/>
                </a:solidFill>
                <a:effectLst/>
                <a:latin typeface="Calibri" panose="020F0502020204030204" pitchFamily="34" charset="0"/>
                <a:cs typeface="Calibri" panose="020F0502020204030204" pitchFamily="34" charset="0"/>
              </a:rPr>
              <a:t>事实：</a:t>
            </a:r>
            <a:r>
              <a:rPr lang="en-US" altLang="zh-CN" sz="1600" b="0" i="0" dirty="0">
                <a:solidFill>
                  <a:srgbClr val="060607"/>
                </a:solidFill>
                <a:effectLst/>
                <a:latin typeface="Calibri" panose="020F0502020204030204" pitchFamily="34" charset="0"/>
                <a:cs typeface="Calibri" panose="020F0502020204030204" pitchFamily="34" charset="0"/>
              </a:rPr>
              <a:t> </a:t>
            </a:r>
            <a:r>
              <a:rPr lang="zh-CN" altLang="en-US" sz="1600" b="0" i="0" dirty="0">
                <a:solidFill>
                  <a:srgbClr val="060607"/>
                </a:solidFill>
                <a:effectLst/>
                <a:latin typeface="Calibri" panose="020F0502020204030204" pitchFamily="34" charset="0"/>
                <a:cs typeface="Calibri" panose="020F0502020204030204" pitchFamily="34" charset="0"/>
              </a:rPr>
              <a:t>原告梅尔文（</a:t>
            </a:r>
            <a:r>
              <a:rPr lang="en-US" altLang="zh-CN" sz="1600" b="0" i="0" dirty="0">
                <a:solidFill>
                  <a:srgbClr val="060607"/>
                </a:solidFill>
                <a:effectLst/>
                <a:latin typeface="Calibri" panose="020F0502020204030204" pitchFamily="34" charset="0"/>
                <a:cs typeface="Calibri" panose="020F0502020204030204" pitchFamily="34" charset="0"/>
              </a:rPr>
              <a:t>Melvin</a:t>
            </a:r>
            <a:r>
              <a:rPr lang="zh-CN" altLang="en-US" sz="1600" b="0" i="0" dirty="0">
                <a:solidFill>
                  <a:srgbClr val="060607"/>
                </a:solidFill>
                <a:effectLst/>
                <a:latin typeface="Calibri" panose="020F0502020204030204" pitchFamily="34" charset="0"/>
                <a:cs typeface="Calibri" panose="020F0502020204030204" pitchFamily="34" charset="0"/>
              </a:rPr>
              <a:t>），其曾用名为加布里埃尔</a:t>
            </a:r>
            <a:r>
              <a:rPr lang="en-US" altLang="zh-CN" sz="1600" b="0" i="0" dirty="0">
                <a:solidFill>
                  <a:srgbClr val="060607"/>
                </a:solidFill>
                <a:effectLst/>
                <a:latin typeface="Calibri" panose="020F0502020204030204" pitchFamily="34" charset="0"/>
                <a:cs typeface="Calibri" panose="020F0502020204030204" pitchFamily="34" charset="0"/>
              </a:rPr>
              <a:t>·</a:t>
            </a:r>
            <a:r>
              <a:rPr lang="zh-CN" altLang="en-US" sz="1600" b="0" i="0" dirty="0">
                <a:solidFill>
                  <a:srgbClr val="060607"/>
                </a:solidFill>
                <a:effectLst/>
                <a:latin typeface="Calibri" panose="020F0502020204030204" pitchFamily="34" charset="0"/>
                <a:cs typeface="Calibri" panose="020F0502020204030204" pitchFamily="34" charset="0"/>
              </a:rPr>
              <a:t>达利（</a:t>
            </a:r>
            <a:r>
              <a:rPr lang="en-US" altLang="zh-CN" sz="1600" b="0" i="0" dirty="0">
                <a:solidFill>
                  <a:srgbClr val="060607"/>
                </a:solidFill>
                <a:effectLst/>
                <a:latin typeface="Calibri" panose="020F0502020204030204" pitchFamily="34" charset="0"/>
                <a:cs typeface="Calibri" panose="020F0502020204030204" pitchFamily="34" charset="0"/>
              </a:rPr>
              <a:t>Gabrielle Darley</a:t>
            </a:r>
            <a:r>
              <a:rPr lang="zh-CN" altLang="en-US" sz="1600" b="0" i="0" dirty="0">
                <a:solidFill>
                  <a:srgbClr val="060607"/>
                </a:solidFill>
                <a:effectLst/>
                <a:latin typeface="Calibri" panose="020F0502020204030204" pitchFamily="34" charset="0"/>
                <a:cs typeface="Calibri" panose="020F0502020204030204" pitchFamily="34" charset="0"/>
              </a:rPr>
              <a:t>），过去曾是一名妓女，但后来已经改过自新并已结婚。被告里德（</a:t>
            </a:r>
            <a:r>
              <a:rPr lang="en-US" altLang="zh-CN" sz="1600" b="0" i="0" dirty="0">
                <a:solidFill>
                  <a:srgbClr val="060607"/>
                </a:solidFill>
                <a:effectLst/>
                <a:latin typeface="Calibri" panose="020F0502020204030204" pitchFamily="34" charset="0"/>
                <a:cs typeface="Calibri" panose="020F0502020204030204" pitchFamily="34" charset="0"/>
              </a:rPr>
              <a:t>Reid</a:t>
            </a:r>
            <a:r>
              <a:rPr lang="zh-CN" altLang="en-US" sz="1600" b="0" i="0" dirty="0">
                <a:solidFill>
                  <a:srgbClr val="060607"/>
                </a:solidFill>
                <a:effectLst/>
                <a:latin typeface="Calibri" panose="020F0502020204030204" pitchFamily="34" charset="0"/>
                <a:cs typeface="Calibri" panose="020F0502020204030204" pitchFamily="34" charset="0"/>
              </a:rPr>
              <a:t>）制作并上映了一部名为《红色和服》（</a:t>
            </a:r>
            <a:r>
              <a:rPr lang="en-US" altLang="zh-CN" sz="1600" b="0" i="0" dirty="0">
                <a:solidFill>
                  <a:srgbClr val="060607"/>
                </a:solidFill>
                <a:effectLst/>
                <a:latin typeface="Calibri" panose="020F0502020204030204" pitchFamily="34" charset="0"/>
                <a:cs typeface="Calibri" panose="020F0502020204030204" pitchFamily="34" charset="0"/>
              </a:rPr>
              <a:t>"The Red Kimono"</a:t>
            </a:r>
            <a:r>
              <a:rPr lang="zh-CN" altLang="en-US" sz="1600" b="0" i="0" dirty="0">
                <a:solidFill>
                  <a:srgbClr val="060607"/>
                </a:solidFill>
                <a:effectLst/>
                <a:latin typeface="Calibri" panose="020F0502020204030204" pitchFamily="34" charset="0"/>
                <a:cs typeface="Calibri" panose="020F0502020204030204" pitchFamily="34" charset="0"/>
              </a:rPr>
              <a:t>）的电影，揭露了梅尔文的过去，给她造成了巨大的痛苦。</a:t>
            </a:r>
            <a:endParaRPr lang="zh-CN" altLang="en-US" sz="1600" b="0" i="0" dirty="0">
              <a:solidFill>
                <a:srgbClr val="060607"/>
              </a:solidFill>
              <a:effectLst/>
              <a:latin typeface="Calibri" panose="020F0502020204030204" pitchFamily="34" charset="0"/>
              <a:cs typeface="Calibri" panose="020F0502020204030204" pitchFamily="34" charset="0"/>
            </a:endParaRPr>
          </a:p>
          <a:p>
            <a:pPr algn="just" fontAlgn="base"/>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r>
              <a:rPr lang="zh-CN" altLang="en-US" sz="1600" b="0" i="0" dirty="0">
                <a:solidFill>
                  <a:srgbClr val="060607"/>
                </a:solidFill>
                <a:effectLst/>
                <a:latin typeface="Calibri" panose="020F0502020204030204" pitchFamily="34" charset="0"/>
                <a:cs typeface="Calibri" panose="020F0502020204030204" pitchFamily="34" charset="0"/>
              </a:rPr>
              <a:t>问题：</a:t>
            </a:r>
            <a:r>
              <a:rPr lang="en-US" altLang="zh-CN" sz="1600" b="0" i="0" dirty="0">
                <a:solidFill>
                  <a:srgbClr val="060607"/>
                </a:solidFill>
                <a:effectLst/>
                <a:latin typeface="Calibri" panose="020F0502020204030204" pitchFamily="34" charset="0"/>
                <a:cs typeface="Calibri" panose="020F0502020204030204" pitchFamily="34" charset="0"/>
              </a:rPr>
              <a:t> </a:t>
            </a:r>
            <a:r>
              <a:rPr lang="zh-CN" altLang="en-US" sz="1600" b="0" i="0" dirty="0">
                <a:solidFill>
                  <a:srgbClr val="060607"/>
                </a:solidFill>
                <a:effectLst/>
                <a:latin typeface="Calibri" panose="020F0502020204030204" pitchFamily="34" charset="0"/>
                <a:cs typeface="Calibri" panose="020F0502020204030204" pitchFamily="34" charset="0"/>
              </a:rPr>
              <a:t>公开披露关于个人过去的、虽真实但属私密的事实，是否构成侵犯隐私权？</a:t>
            </a:r>
            <a:endParaRPr lang="zh-CN" altLang="en-US" sz="1600" b="0" i="0" dirty="0">
              <a:solidFill>
                <a:srgbClr val="060607"/>
              </a:solidFill>
              <a:effectLst/>
              <a:latin typeface="Calibri" panose="020F0502020204030204" pitchFamily="34" charset="0"/>
              <a:cs typeface="Calibri" panose="020F0502020204030204" pitchFamily="34" charset="0"/>
            </a:endParaRPr>
          </a:p>
          <a:p>
            <a:pPr algn="just" fontAlgn="base"/>
            <a:endParaRPr lang="en-US" altLang="zh-CN" sz="1600" b="0" i="0" dirty="0">
              <a:solidFill>
                <a:srgbClr val="060607"/>
              </a:solidFill>
              <a:effectLst/>
              <a:latin typeface="Calibri" panose="020F0502020204030204" pitchFamily="34" charset="0"/>
              <a:cs typeface="Calibri" panose="020F0502020204030204" pitchFamily="34" charset="0"/>
            </a:endParaRPr>
          </a:p>
          <a:p>
            <a:pPr algn="just" fontAlgn="base"/>
            <a:r>
              <a:rPr lang="zh-CN" altLang="en-US" sz="1600" b="0" i="0" dirty="0">
                <a:solidFill>
                  <a:srgbClr val="060607"/>
                </a:solidFill>
                <a:effectLst/>
                <a:latin typeface="Calibri" panose="020F0502020204030204" pitchFamily="34" charset="0"/>
                <a:cs typeface="Calibri" panose="020F0502020204030204" pitchFamily="34" charset="0"/>
              </a:rPr>
              <a:t>裁决：</a:t>
            </a:r>
            <a:r>
              <a:rPr lang="en-US" altLang="zh-CN" sz="1600" b="0" i="0" dirty="0">
                <a:solidFill>
                  <a:srgbClr val="060607"/>
                </a:solidFill>
                <a:effectLst/>
                <a:latin typeface="Calibri" panose="020F0502020204030204" pitchFamily="34" charset="0"/>
                <a:cs typeface="Calibri" panose="020F0502020204030204" pitchFamily="34" charset="0"/>
              </a:rPr>
              <a:t> </a:t>
            </a:r>
            <a:r>
              <a:rPr lang="zh-CN" altLang="en-US" sz="1600" b="0" i="0" dirty="0">
                <a:solidFill>
                  <a:srgbClr val="060607"/>
                </a:solidFill>
                <a:effectLst/>
                <a:latin typeface="Calibri" panose="020F0502020204030204" pitchFamily="34" charset="0"/>
                <a:cs typeface="Calibri" panose="020F0502020204030204" pitchFamily="34" charset="0"/>
              </a:rPr>
              <a:t>法院裁定，披露梅尔文的过去这一私人事务，给她造成了精神痛苦，构成了对隐私权的侵犯。</a:t>
            </a:r>
            <a:endParaRPr lang="zh-CN" altLang="en-US" sz="1600" b="0" i="0" dirty="0">
              <a:solidFill>
                <a:srgbClr val="060607"/>
              </a:solidFill>
              <a:effectLst/>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22" presetClass="entr" presetSubtype="8"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animEffec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5">
                                            <p:txEl>
                                              <p:pRg st="0" end="0"/>
                                            </p:txEl>
                                          </p:spTgt>
                                        </p:tgtEl>
                                        <p:attrNameLst>
                                          <p:attrName>style.visibility</p:attrName>
                                        </p:attrNameLst>
                                      </p:cBhvr>
                                      <p:to>
                                        <p:strVal val="visible"/>
                                      </p:to>
                                    </p:set>
                                    <p:animEffect transition="in" filter="blinds(horizontal)">
                                      <p:cBhvr>
                                        <p:cTn id="20" dur="500"/>
                                        <p:tgtEl>
                                          <p:spTgt spid="3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blinds(horizontal)">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5">
                                            <p:txEl>
                                              <p:pRg st="4" end="4"/>
                                            </p:txEl>
                                          </p:spTgt>
                                        </p:tgtEl>
                                        <p:attrNameLst>
                                          <p:attrName>style.visibility</p:attrName>
                                        </p:attrNameLst>
                                      </p:cBhvr>
                                      <p:to>
                                        <p:strVal val="visible"/>
                                      </p:to>
                                    </p:set>
                                    <p:animEffect transition="in" filter="blinds(horizontal)">
                                      <p:cBhvr>
                                        <p:cTn id="30" dur="500"/>
                                        <p:tgtEl>
                                          <p:spTgt spid="3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5">
                                            <p:txEl>
                                              <p:pRg st="6" end="6"/>
                                            </p:txEl>
                                          </p:spTgt>
                                        </p:tgtEl>
                                        <p:attrNameLst>
                                          <p:attrName>style.visibility</p:attrName>
                                        </p:attrNameLst>
                                      </p:cBhvr>
                                      <p:to>
                                        <p:strVal val="visible"/>
                                      </p:to>
                                    </p:set>
                                    <p:animEffect transition="in" filter="blinds(horizontal)">
                                      <p:cBhvr>
                                        <p:cTn id="35" dur="500"/>
                                        <p:tgtEl>
                                          <p:spTgt spid="3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5">
                                            <p:txEl>
                                              <p:pRg st="8" end="8"/>
                                            </p:txEl>
                                          </p:spTgt>
                                        </p:tgtEl>
                                        <p:attrNameLst>
                                          <p:attrName>style.visibility</p:attrName>
                                        </p:attrNameLst>
                                      </p:cBhvr>
                                      <p:to>
                                        <p:strVal val="visible"/>
                                      </p:to>
                                    </p:set>
                                    <p:animEffect transition="in" filter="blinds(horizontal)">
                                      <p:cBhvr>
                                        <p:cTn id="40" dur="500"/>
                                        <p:tgtEl>
                                          <p:spTgt spid="35">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7">
                                            <p:txEl>
                                              <p:pRg st="0" end="0"/>
                                            </p:txEl>
                                          </p:spTgt>
                                        </p:tgtEl>
                                        <p:attrNameLst>
                                          <p:attrName>style.visibility</p:attrName>
                                        </p:attrNameLst>
                                      </p:cBhvr>
                                      <p:to>
                                        <p:strVal val="visible"/>
                                      </p:to>
                                    </p:set>
                                    <p:animEffect transition="in" filter="wipe(down)">
                                      <p:cBhvr>
                                        <p:cTn id="45" dur="500"/>
                                        <p:tgtEl>
                                          <p:spTgt spid="37">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7">
                                            <p:txEl>
                                              <p:pRg st="2" end="2"/>
                                            </p:txEl>
                                          </p:spTgt>
                                        </p:tgtEl>
                                        <p:attrNameLst>
                                          <p:attrName>style.visibility</p:attrName>
                                        </p:attrNameLst>
                                      </p:cBhvr>
                                      <p:to>
                                        <p:strVal val="visible"/>
                                      </p:to>
                                    </p:set>
                                    <p:animEffect transition="in" filter="wipe(down)">
                                      <p:cBhvr>
                                        <p:cTn id="50" dur="500"/>
                                        <p:tgtEl>
                                          <p:spTgt spid="37">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7">
                                            <p:txEl>
                                              <p:pRg st="4" end="4"/>
                                            </p:txEl>
                                          </p:spTgt>
                                        </p:tgtEl>
                                        <p:attrNameLst>
                                          <p:attrName>style.visibility</p:attrName>
                                        </p:attrNameLst>
                                      </p:cBhvr>
                                      <p:to>
                                        <p:strVal val="visible"/>
                                      </p:to>
                                    </p:set>
                                    <p:animEffect transition="in" filter="wipe(down)">
                                      <p:cBhvr>
                                        <p:cTn id="55" dur="500"/>
                                        <p:tgtEl>
                                          <p:spTgt spid="37">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37">
                                            <p:txEl>
                                              <p:pRg st="6" end="6"/>
                                            </p:txEl>
                                          </p:spTgt>
                                        </p:tgtEl>
                                        <p:attrNameLst>
                                          <p:attrName>style.visibility</p:attrName>
                                        </p:attrNameLst>
                                      </p:cBhvr>
                                      <p:to>
                                        <p:strVal val="visible"/>
                                      </p:to>
                                    </p:set>
                                    <p:animEffect transition="in" filter="wipe(down)">
                                      <p:cBhvr>
                                        <p:cTn id="60" dur="500"/>
                                        <p:tgtEl>
                                          <p:spTgt spid="37">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7">
                                            <p:txEl>
                                              <p:pRg st="8" end="8"/>
                                            </p:txEl>
                                          </p:spTgt>
                                        </p:tgtEl>
                                        <p:attrNameLst>
                                          <p:attrName>style.visibility</p:attrName>
                                        </p:attrNameLst>
                                      </p:cBhvr>
                                      <p:to>
                                        <p:strVal val="visible"/>
                                      </p:to>
                                    </p:set>
                                    <p:animEffect transition="in" filter="wipe(down)">
                                      <p:cBhvr>
                                        <p:cTn id="65" dur="500"/>
                                        <p:tgtEl>
                                          <p:spTgt spid="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22540" name="矩形 9"/>
          <p:cNvSpPr/>
          <p:nvPr/>
        </p:nvSpPr>
        <p:spPr bwMode="auto">
          <a:xfrm>
            <a:off x="1769745" y="104283"/>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William L. Prosser, Privacy, 48 (1960) California Law Review, </a:t>
            </a:r>
            <a:endParaRPr lang="en-US" altLang="zh-CN" sz="2400" b="1" dirty="0">
              <a:latin typeface="+mn-lt"/>
              <a:sym typeface="Calibri" panose="020F0502020204030204" pitchFamily="34" charset="0"/>
            </a:endParaRPr>
          </a:p>
        </p:txBody>
      </p:sp>
      <p:sp>
        <p:nvSpPr>
          <p:cNvPr id="11" name="Rectangle 3"/>
          <p:cNvSpPr txBox="1"/>
          <p:nvPr>
            <p:custDataLst>
              <p:tags r:id="rId2"/>
            </p:custDataLst>
          </p:nvPr>
        </p:nvSpPr>
        <p:spPr bwMode="auto">
          <a:xfrm>
            <a:off x="0" y="543295"/>
            <a:ext cx="120205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en-US" altLang="zh-CN" sz="1800" b="1" dirty="0"/>
              <a:t>Case</a:t>
            </a:r>
            <a:endParaRPr lang="en-US" altLang="zh-CN" sz="1800" b="1" dirty="0"/>
          </a:p>
        </p:txBody>
      </p:sp>
      <p:sp>
        <p:nvSpPr>
          <p:cNvPr id="35" name="文本框 34"/>
          <p:cNvSpPr txBox="1"/>
          <p:nvPr/>
        </p:nvSpPr>
        <p:spPr>
          <a:xfrm>
            <a:off x="-35560" y="1004960"/>
            <a:ext cx="12244070" cy="3138170"/>
          </a:xfrm>
          <a:prstGeom prst="rect">
            <a:avLst/>
          </a:prstGeom>
          <a:noFill/>
        </p:spPr>
        <p:txBody>
          <a:bodyPr wrap="square">
            <a:spAutoFit/>
          </a:bodyPr>
          <a:lstStyle/>
          <a:p>
            <a:pPr algn="l" fontAlgn="base"/>
            <a:r>
              <a:rPr lang="en-US" altLang="zh-CN" b="1" i="0" dirty="0">
                <a:solidFill>
                  <a:srgbClr val="060607"/>
                </a:solidFill>
                <a:effectLst/>
                <a:latin typeface="Calibri" panose="020F0502020204030204" pitchFamily="34" charset="0"/>
                <a:cs typeface="Calibri" panose="020F0502020204030204" pitchFamily="34" charset="0"/>
              </a:rPr>
              <a:t>3. False Light in the Public Eye</a:t>
            </a:r>
            <a:endParaRPr lang="en-US" altLang="zh-CN" b="1" i="0" dirty="0">
              <a:solidFill>
                <a:srgbClr val="060607"/>
              </a:solidFill>
              <a:effectLst/>
              <a:latin typeface="Calibri" panose="020F0502020204030204" pitchFamily="34" charset="0"/>
              <a:cs typeface="Calibri" panose="020F0502020204030204" pitchFamily="34" charset="0"/>
            </a:endParaRPr>
          </a:p>
          <a:p>
            <a:pPr algn="l" fontAlgn="base"/>
            <a:r>
              <a:rPr lang="en-US" altLang="zh-CN" b="1" i="0" dirty="0">
                <a:solidFill>
                  <a:srgbClr val="060607"/>
                </a:solidFill>
                <a:effectLst/>
                <a:latin typeface="Calibri" panose="020F0502020204030204" pitchFamily="34" charset="0"/>
                <a:cs typeface="Calibri" panose="020F0502020204030204" pitchFamily="34" charset="0"/>
              </a:rPr>
              <a:t>Case: </a:t>
            </a:r>
            <a:r>
              <a:rPr lang="en-US" altLang="zh-CN" b="1" i="1" dirty="0" err="1">
                <a:solidFill>
                  <a:srgbClr val="060607"/>
                </a:solidFill>
                <a:effectLst/>
                <a:latin typeface="Calibri" panose="020F0502020204030204" pitchFamily="34" charset="0"/>
                <a:cs typeface="Calibri" panose="020F0502020204030204" pitchFamily="34" charset="0"/>
              </a:rPr>
              <a:t>Rozhon</a:t>
            </a:r>
            <a:r>
              <a:rPr lang="en-US" altLang="zh-CN" b="1" i="1" dirty="0">
                <a:solidFill>
                  <a:srgbClr val="060607"/>
                </a:solidFill>
                <a:effectLst/>
                <a:latin typeface="Calibri" panose="020F0502020204030204" pitchFamily="34" charset="0"/>
                <a:cs typeface="Calibri" panose="020F0502020204030204" pitchFamily="34" charset="0"/>
              </a:rPr>
              <a:t> v. Triangle Publications</a:t>
            </a:r>
            <a:r>
              <a:rPr lang="en-US" altLang="zh-CN" b="1" i="0" dirty="0">
                <a:solidFill>
                  <a:srgbClr val="060607"/>
                </a:solidFill>
                <a:effectLst/>
                <a:latin typeface="Calibri" panose="020F0502020204030204" pitchFamily="34" charset="0"/>
                <a:cs typeface="Calibri" panose="020F0502020204030204" pitchFamily="34" charset="0"/>
              </a:rPr>
              <a:t> (7th Circuit, 1956)</a:t>
            </a:r>
            <a:endParaRPr lang="en-US" altLang="zh-CN" b="1" i="0" dirty="0">
              <a:solidFill>
                <a:srgbClr val="060607"/>
              </a:solidFill>
              <a:effectLst/>
              <a:latin typeface="Calibri" panose="020F0502020204030204" pitchFamily="34" charset="0"/>
              <a:cs typeface="Calibri" panose="020F0502020204030204" pitchFamily="34" charset="0"/>
            </a:endParaRPr>
          </a:p>
          <a:p>
            <a:pPr algn="l"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Fact:</a:t>
            </a:r>
            <a:r>
              <a:rPr lang="en-US" altLang="zh-CN" b="0" i="0" dirty="0">
                <a:solidFill>
                  <a:srgbClr val="060607"/>
                </a:solidFill>
                <a:effectLst/>
                <a:latin typeface="Calibri" panose="020F0502020204030204" pitchFamily="34" charset="0"/>
                <a:cs typeface="Calibri" panose="020F0502020204030204" pitchFamily="34" charset="0"/>
              </a:rPr>
              <a:t> The plaintiff, </a:t>
            </a:r>
            <a:r>
              <a:rPr lang="en-US" altLang="zh-CN" b="0" i="0" dirty="0" err="1">
                <a:solidFill>
                  <a:srgbClr val="060607"/>
                </a:solidFill>
                <a:effectLst/>
                <a:latin typeface="Calibri" panose="020F0502020204030204" pitchFamily="34" charset="0"/>
                <a:cs typeface="Calibri" panose="020F0502020204030204" pitchFamily="34" charset="0"/>
              </a:rPr>
              <a:t>Rozhon</a:t>
            </a:r>
            <a:r>
              <a:rPr lang="en-US" altLang="zh-CN" b="0" i="0" dirty="0">
                <a:solidFill>
                  <a:srgbClr val="060607"/>
                </a:solidFill>
                <a:effectLst/>
                <a:latin typeface="Calibri" panose="020F0502020204030204" pitchFamily="34" charset="0"/>
                <a:cs typeface="Calibri" panose="020F0502020204030204" pitchFamily="34" charset="0"/>
              </a:rPr>
              <a:t>, was an ordinary citizen whose photograph was used in an article about "man-hungry women," implying that he was associated with the content of the article.</a:t>
            </a:r>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Question:</a:t>
            </a:r>
            <a:r>
              <a:rPr lang="en-US" altLang="zh-CN" b="0" i="0" dirty="0">
                <a:solidFill>
                  <a:srgbClr val="060607"/>
                </a:solidFill>
                <a:effectLst/>
                <a:latin typeface="Calibri" panose="020F0502020204030204" pitchFamily="34" charset="0"/>
                <a:cs typeface="Calibri" panose="020F0502020204030204" pitchFamily="34" charset="0"/>
              </a:rPr>
              <a:t> Does placing a person in a false light by associating their photograph with misleading content constitute an invasion of privacy?</a:t>
            </a:r>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Ruling:</a:t>
            </a:r>
            <a:r>
              <a:rPr lang="en-US" altLang="zh-CN" b="0" i="0" dirty="0">
                <a:solidFill>
                  <a:srgbClr val="060607"/>
                </a:solidFill>
                <a:effectLst/>
                <a:latin typeface="Calibri" panose="020F0502020204030204" pitchFamily="34" charset="0"/>
                <a:cs typeface="Calibri" panose="020F0502020204030204" pitchFamily="34" charset="0"/>
              </a:rPr>
              <a:t> The court held that using </a:t>
            </a:r>
            <a:r>
              <a:rPr lang="en-US" altLang="zh-CN" b="0" i="0" dirty="0" err="1">
                <a:solidFill>
                  <a:srgbClr val="060607"/>
                </a:solidFill>
                <a:effectLst/>
                <a:latin typeface="Calibri" panose="020F0502020204030204" pitchFamily="34" charset="0"/>
                <a:cs typeface="Calibri" panose="020F0502020204030204" pitchFamily="34" charset="0"/>
              </a:rPr>
              <a:t>Rozhon's</a:t>
            </a:r>
            <a:r>
              <a:rPr lang="en-US" altLang="zh-CN" b="0" i="0" dirty="0">
                <a:solidFill>
                  <a:srgbClr val="060607"/>
                </a:solidFill>
                <a:effectLst/>
                <a:latin typeface="Calibri" panose="020F0502020204030204" pitchFamily="34" charset="0"/>
                <a:cs typeface="Calibri" panose="020F0502020204030204" pitchFamily="34" charset="0"/>
              </a:rPr>
              <a:t> photograph in connection with false and misleading content placed him in a false light before the public, constituting an invasion of privacy.</a:t>
            </a:r>
            <a:endParaRPr lang="en-US" altLang="zh-CN" b="0" i="0" dirty="0">
              <a:solidFill>
                <a:srgbClr val="060607"/>
              </a:solidFill>
              <a:effectLst/>
              <a:latin typeface="Calibri" panose="020F0502020204030204" pitchFamily="34" charset="0"/>
              <a:cs typeface="Calibri" panose="020F0502020204030204" pitchFamily="34" charset="0"/>
            </a:endParaRPr>
          </a:p>
        </p:txBody>
      </p:sp>
      <p:sp>
        <p:nvSpPr>
          <p:cNvPr id="37" name="文本框 36"/>
          <p:cNvSpPr txBox="1"/>
          <p:nvPr/>
        </p:nvSpPr>
        <p:spPr>
          <a:xfrm>
            <a:off x="-35560" y="4166410"/>
            <a:ext cx="12208510" cy="2722880"/>
          </a:xfrm>
          <a:prstGeom prst="rect">
            <a:avLst/>
          </a:prstGeom>
          <a:noFill/>
        </p:spPr>
        <p:txBody>
          <a:bodyPr wrap="square">
            <a:spAutoFit/>
          </a:bodyPr>
          <a:lstStyle/>
          <a:p>
            <a:pPr algn="l" fontAlgn="base"/>
            <a:r>
              <a:rPr lang="en-US" altLang="zh-CN" b="1" i="0" dirty="0">
                <a:solidFill>
                  <a:srgbClr val="060607"/>
                </a:solidFill>
                <a:effectLst/>
                <a:latin typeface="Calibri" panose="020F0502020204030204" pitchFamily="34" charset="0"/>
                <a:cs typeface="Calibri" panose="020F0502020204030204" pitchFamily="34" charset="0"/>
              </a:rPr>
              <a:t>4. Appropriation of Name or Likeness</a:t>
            </a:r>
            <a:endParaRPr lang="en-US" altLang="zh-CN" b="1" i="0" dirty="0">
              <a:solidFill>
                <a:srgbClr val="060607"/>
              </a:solidFill>
              <a:effectLst/>
              <a:latin typeface="Calibri" panose="020F0502020204030204" pitchFamily="34" charset="0"/>
              <a:cs typeface="Calibri" panose="020F0502020204030204" pitchFamily="34" charset="0"/>
            </a:endParaRPr>
          </a:p>
          <a:p>
            <a:pPr algn="l" fontAlgn="base"/>
            <a:r>
              <a:rPr lang="en-US" altLang="zh-CN" b="1" i="0" dirty="0">
                <a:solidFill>
                  <a:srgbClr val="060607"/>
                </a:solidFill>
                <a:effectLst/>
                <a:latin typeface="Calibri" panose="020F0502020204030204" pitchFamily="34" charset="0"/>
                <a:cs typeface="Calibri" panose="020F0502020204030204" pitchFamily="34" charset="0"/>
              </a:rPr>
              <a:t>Case: </a:t>
            </a:r>
            <a:r>
              <a:rPr lang="en-US" altLang="zh-CN" b="1" i="1" dirty="0">
                <a:solidFill>
                  <a:srgbClr val="060607"/>
                </a:solidFill>
                <a:effectLst/>
                <a:latin typeface="Calibri" panose="020F0502020204030204" pitchFamily="34" charset="0"/>
                <a:cs typeface="Calibri" panose="020F0502020204030204" pitchFamily="34" charset="0"/>
              </a:rPr>
              <a:t>Flores v. </a:t>
            </a:r>
            <a:r>
              <a:rPr lang="en-US" altLang="zh-CN" b="1" i="1" dirty="0" err="1">
                <a:solidFill>
                  <a:srgbClr val="060607"/>
                </a:solidFill>
                <a:effectLst/>
                <a:latin typeface="Calibri" panose="020F0502020204030204" pitchFamily="34" charset="0"/>
                <a:cs typeface="Calibri" panose="020F0502020204030204" pitchFamily="34" charset="0"/>
              </a:rPr>
              <a:t>Mosler</a:t>
            </a:r>
            <a:r>
              <a:rPr lang="en-US" altLang="zh-CN" b="1" i="1" dirty="0">
                <a:solidFill>
                  <a:srgbClr val="060607"/>
                </a:solidFill>
                <a:effectLst/>
                <a:latin typeface="Calibri" panose="020F0502020204030204" pitchFamily="34" charset="0"/>
                <a:cs typeface="Calibri" panose="020F0502020204030204" pitchFamily="34" charset="0"/>
              </a:rPr>
              <a:t> Safe Co.</a:t>
            </a:r>
            <a:r>
              <a:rPr lang="en-US" altLang="zh-CN" b="1" i="0" dirty="0">
                <a:solidFill>
                  <a:srgbClr val="060607"/>
                </a:solidFill>
                <a:effectLst/>
                <a:latin typeface="Calibri" panose="020F0502020204030204" pitchFamily="34" charset="0"/>
                <a:cs typeface="Calibri" panose="020F0502020204030204" pitchFamily="34" charset="0"/>
              </a:rPr>
              <a:t> (New York, 1959)</a:t>
            </a:r>
            <a:endParaRPr lang="en-US" altLang="zh-CN" b="1" i="0" dirty="0">
              <a:solidFill>
                <a:srgbClr val="060607"/>
              </a:solidFill>
              <a:effectLst/>
              <a:latin typeface="Calibri" panose="020F0502020204030204" pitchFamily="34" charset="0"/>
              <a:cs typeface="Calibri" panose="020F0502020204030204" pitchFamily="34" charset="0"/>
            </a:endParaRPr>
          </a:p>
          <a:p>
            <a:pPr algn="l"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Fact:</a:t>
            </a:r>
            <a:r>
              <a:rPr lang="en-US" altLang="zh-CN" b="0" i="0" dirty="0">
                <a:solidFill>
                  <a:srgbClr val="060607"/>
                </a:solidFill>
                <a:effectLst/>
                <a:latin typeface="Calibri" panose="020F0502020204030204" pitchFamily="34" charset="0"/>
                <a:cs typeface="Calibri" panose="020F0502020204030204" pitchFamily="34" charset="0"/>
              </a:rPr>
              <a:t> The plaintiff, Flores, was an ordinary citizen whose name and photograph were used by </a:t>
            </a:r>
            <a:r>
              <a:rPr lang="en-US" altLang="zh-CN" b="0" i="0" dirty="0" err="1">
                <a:solidFill>
                  <a:srgbClr val="060607"/>
                </a:solidFill>
                <a:effectLst/>
                <a:latin typeface="Calibri" panose="020F0502020204030204" pitchFamily="34" charset="0"/>
                <a:cs typeface="Calibri" panose="020F0502020204030204" pitchFamily="34" charset="0"/>
              </a:rPr>
              <a:t>Mosler</a:t>
            </a:r>
            <a:r>
              <a:rPr lang="en-US" altLang="zh-CN" b="0" i="0" dirty="0">
                <a:solidFill>
                  <a:srgbClr val="060607"/>
                </a:solidFill>
                <a:effectLst/>
                <a:latin typeface="Calibri" panose="020F0502020204030204" pitchFamily="34" charset="0"/>
                <a:cs typeface="Calibri" panose="020F0502020204030204" pitchFamily="34" charset="0"/>
              </a:rPr>
              <a:t> Safe Co. in an advertisement, falsely claiming that he endorsed their products.</a:t>
            </a:r>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Question:</a:t>
            </a:r>
            <a:r>
              <a:rPr lang="en-US" altLang="zh-CN" b="0" i="0" dirty="0">
                <a:solidFill>
                  <a:srgbClr val="060607"/>
                </a:solidFill>
                <a:effectLst/>
                <a:latin typeface="Calibri" panose="020F0502020204030204" pitchFamily="34" charset="0"/>
                <a:cs typeface="Calibri" panose="020F0502020204030204" pitchFamily="34" charset="0"/>
              </a:rPr>
              <a:t> Does the unauthorized use of a person's name and likeness for commercial purposes constitute an invasion of privacy?</a:t>
            </a:r>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lnSpc>
                <a:spcPct val="150000"/>
              </a:lnSpc>
              <a:buFont typeface="Arial" panose="020B0604020202020204" pitchFamily="34" charset="0"/>
              <a:buChar char="•"/>
            </a:pPr>
            <a:r>
              <a:rPr lang="en-US" altLang="zh-CN" b="1" i="0" dirty="0">
                <a:solidFill>
                  <a:srgbClr val="060607"/>
                </a:solidFill>
                <a:effectLst/>
                <a:latin typeface="Calibri" panose="020F0502020204030204" pitchFamily="34" charset="0"/>
                <a:cs typeface="Calibri" panose="020F0502020204030204" pitchFamily="34" charset="0"/>
              </a:rPr>
              <a:t>Ruling:</a:t>
            </a:r>
            <a:r>
              <a:rPr lang="en-US" altLang="zh-CN" b="0" i="0" dirty="0">
                <a:solidFill>
                  <a:srgbClr val="060607"/>
                </a:solidFill>
                <a:effectLst/>
                <a:latin typeface="Calibri" panose="020F0502020204030204" pitchFamily="34" charset="0"/>
                <a:cs typeface="Calibri" panose="020F0502020204030204" pitchFamily="34" charset="0"/>
              </a:rPr>
              <a:t> The court ruled that the unauthorized commercial use of Flores' name and likeness violated his right to privacy and constituted an invasion of privacy.</a:t>
            </a:r>
            <a:endParaRPr lang="en-US" altLang="zh-CN" b="0" i="0" dirty="0">
              <a:solidFill>
                <a:srgbClr val="060607"/>
              </a:solidFill>
              <a:effectLst/>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22" presetClass="entr" presetSubtype="8"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animEffec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5">
                                            <p:txEl>
                                              <p:pRg st="0" end="0"/>
                                            </p:txEl>
                                          </p:spTgt>
                                        </p:tgtEl>
                                        <p:attrNameLst>
                                          <p:attrName>style.visibility</p:attrName>
                                        </p:attrNameLst>
                                      </p:cBhvr>
                                      <p:to>
                                        <p:strVal val="visible"/>
                                      </p:to>
                                    </p:set>
                                    <p:anim calcmode="lin" valueType="num">
                                      <p:cBhvr additive="base">
                                        <p:cTn id="2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
                                            <p:txEl>
                                              <p:pRg st="1" end="1"/>
                                            </p:txEl>
                                          </p:spTgt>
                                        </p:tgtEl>
                                        <p:attrNameLst>
                                          <p:attrName>style.visibility</p:attrName>
                                        </p:attrNameLst>
                                      </p:cBhvr>
                                      <p:to>
                                        <p:strVal val="visible"/>
                                      </p:to>
                                    </p:set>
                                    <p:anim calcmode="lin" valueType="num">
                                      <p:cBhvr additive="base">
                                        <p:cTn id="24"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
                                            <p:txEl>
                                              <p:pRg st="2" end="2"/>
                                            </p:txEl>
                                          </p:spTgt>
                                        </p:tgtEl>
                                        <p:attrNameLst>
                                          <p:attrName>style.visibility</p:attrName>
                                        </p:attrNameLst>
                                      </p:cBhvr>
                                      <p:to>
                                        <p:strVal val="visible"/>
                                      </p:to>
                                    </p:set>
                                    <p:anim calcmode="lin" valueType="num">
                                      <p:cBhvr additive="base">
                                        <p:cTn id="28" dur="500" fill="hold"/>
                                        <p:tgtEl>
                                          <p:spTgt spid="35">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5">
                                            <p:txEl>
                                              <p:pRg st="2" end="2"/>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5">
                                            <p:txEl>
                                              <p:pRg st="3" end="3"/>
                                            </p:txEl>
                                          </p:spTgt>
                                        </p:tgtEl>
                                        <p:attrNameLst>
                                          <p:attrName>style.visibility</p:attrName>
                                        </p:attrNameLst>
                                      </p:cBhvr>
                                      <p:to>
                                        <p:strVal val="visible"/>
                                      </p:to>
                                    </p:set>
                                    <p:anim calcmode="lin" valueType="num">
                                      <p:cBhvr additive="base">
                                        <p:cTn id="32" dur="500" fill="hold"/>
                                        <p:tgtEl>
                                          <p:spTgt spid="35">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5">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5">
                                            <p:txEl>
                                              <p:pRg st="4" end="4"/>
                                            </p:txEl>
                                          </p:spTgt>
                                        </p:tgtEl>
                                        <p:attrNameLst>
                                          <p:attrName>style.visibility</p:attrName>
                                        </p:attrNameLst>
                                      </p:cBhvr>
                                      <p:to>
                                        <p:strVal val="visible"/>
                                      </p:to>
                                    </p:set>
                                    <p:anim calcmode="lin" valueType="num">
                                      <p:cBhvr additive="base">
                                        <p:cTn id="36" dur="500" fill="hold"/>
                                        <p:tgtEl>
                                          <p:spTgt spid="35">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7">
                                            <p:txEl>
                                              <p:pRg st="0" end="0"/>
                                            </p:txEl>
                                          </p:spTgt>
                                        </p:tgtEl>
                                        <p:attrNameLst>
                                          <p:attrName>style.visibility</p:attrName>
                                        </p:attrNameLst>
                                      </p:cBhvr>
                                      <p:to>
                                        <p:strVal val="visible"/>
                                      </p:to>
                                    </p:set>
                                    <p:animEffect transition="in" filter="blinds(horizontal)">
                                      <p:cBhvr>
                                        <p:cTn id="42" dur="500"/>
                                        <p:tgtEl>
                                          <p:spTgt spid="37">
                                            <p:txEl>
                                              <p:pRg st="0" end="0"/>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37">
                                            <p:txEl>
                                              <p:pRg st="1" end="1"/>
                                            </p:txEl>
                                          </p:spTgt>
                                        </p:tgtEl>
                                        <p:attrNameLst>
                                          <p:attrName>style.visibility</p:attrName>
                                        </p:attrNameLst>
                                      </p:cBhvr>
                                      <p:to>
                                        <p:strVal val="visible"/>
                                      </p:to>
                                    </p:set>
                                    <p:animEffect transition="in" filter="blinds(horizontal)">
                                      <p:cBhvr>
                                        <p:cTn id="45" dur="500"/>
                                        <p:tgtEl>
                                          <p:spTgt spid="37">
                                            <p:txEl>
                                              <p:pRg st="1" end="1"/>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37">
                                            <p:txEl>
                                              <p:pRg st="2" end="2"/>
                                            </p:txEl>
                                          </p:spTgt>
                                        </p:tgtEl>
                                        <p:attrNameLst>
                                          <p:attrName>style.visibility</p:attrName>
                                        </p:attrNameLst>
                                      </p:cBhvr>
                                      <p:to>
                                        <p:strVal val="visible"/>
                                      </p:to>
                                    </p:set>
                                    <p:animEffect transition="in" filter="blinds(horizontal)">
                                      <p:cBhvr>
                                        <p:cTn id="48" dur="500"/>
                                        <p:tgtEl>
                                          <p:spTgt spid="37">
                                            <p:txEl>
                                              <p:pRg st="2" end="2"/>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37">
                                            <p:txEl>
                                              <p:pRg st="3" end="3"/>
                                            </p:txEl>
                                          </p:spTgt>
                                        </p:tgtEl>
                                        <p:attrNameLst>
                                          <p:attrName>style.visibility</p:attrName>
                                        </p:attrNameLst>
                                      </p:cBhvr>
                                      <p:to>
                                        <p:strVal val="visible"/>
                                      </p:to>
                                    </p:set>
                                    <p:animEffect transition="in" filter="blinds(horizontal)">
                                      <p:cBhvr>
                                        <p:cTn id="51" dur="500"/>
                                        <p:tgtEl>
                                          <p:spTgt spid="37">
                                            <p:txEl>
                                              <p:pRg st="3" end="3"/>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37">
                                            <p:txEl>
                                              <p:pRg st="4" end="4"/>
                                            </p:txEl>
                                          </p:spTgt>
                                        </p:tgtEl>
                                        <p:attrNameLst>
                                          <p:attrName>style.visibility</p:attrName>
                                        </p:attrNameLst>
                                      </p:cBhvr>
                                      <p:to>
                                        <p:strVal val="visible"/>
                                      </p:to>
                                    </p:set>
                                    <p:animEffect transition="in" filter="blinds(horizontal)">
                                      <p:cBhvr>
                                        <p:cTn id="54"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8"/>
          <p:cNvPicPr>
            <a:picLocks noChangeAspect="1"/>
          </p:cNvPicPr>
          <p:nvPr/>
        </p:nvPicPr>
        <p:blipFill>
          <a:blip r:embed="rId1"/>
          <a:srcRect t="15401" b="18526"/>
          <a:stretch>
            <a:fillRect/>
          </a:stretch>
        </p:blipFill>
        <p:spPr>
          <a:xfrm>
            <a:off x="0" y="0"/>
            <a:ext cx="12199938" cy="6786563"/>
          </a:xfrm>
          <a:prstGeom prst="rect">
            <a:avLst/>
          </a:prstGeom>
          <a:noFill/>
          <a:ln w="9525">
            <a:noFill/>
          </a:ln>
        </p:spPr>
      </p:pic>
      <p:sp>
        <p:nvSpPr>
          <p:cNvPr id="5" name="矩形 4"/>
          <p:cNvSpPr/>
          <p:nvPr/>
        </p:nvSpPr>
        <p:spPr>
          <a:xfrm>
            <a:off x="4538663" y="-14287"/>
            <a:ext cx="7653338" cy="6643688"/>
          </a:xfrm>
          <a:prstGeom prst="rect">
            <a:avLst/>
          </a:prstGeom>
          <a:gradFill flip="none" rotWithShape="1">
            <a:gsLst>
              <a:gs pos="0">
                <a:srgbClr val="FFC000"/>
              </a:gs>
              <a:gs pos="14000">
                <a:srgbClr val="FFC000"/>
              </a:gs>
              <a:gs pos="39000">
                <a:srgbClr val="FF9933"/>
              </a:gs>
              <a:gs pos="89999">
                <a:srgbClr val="FF0000"/>
              </a:gs>
              <a:gs pos="100000">
                <a:srgbClr val="FF8200"/>
              </a:gs>
            </a:gsLst>
            <a:lin ang="48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172" name="TextBox 3"/>
          <p:cNvSpPr txBox="1"/>
          <p:nvPr/>
        </p:nvSpPr>
        <p:spPr>
          <a:xfrm>
            <a:off x="4538663" y="774700"/>
            <a:ext cx="7653337" cy="4839786"/>
          </a:xfrm>
          <a:prstGeom prst="rect">
            <a:avLst/>
          </a:prstGeom>
          <a:noFill/>
          <a:ln w="3175" cap="flat" cmpd="sng">
            <a:solidFill>
              <a:srgbClr val="001746"/>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4000" b="1" dirty="0">
                <a:solidFill>
                  <a:srgbClr val="001746"/>
                </a:solidFill>
                <a:latin typeface="微软雅黑" panose="020B0503020204020204" pitchFamily="34" charset="-122"/>
                <a:ea typeface="微软雅黑" panose="020B0503020204020204" pitchFamily="34" charset="-122"/>
              </a:rPr>
              <a:t>大纲</a:t>
            </a:r>
            <a:endParaRPr lang="en-US" altLang="zh-CN" sz="4000" b="1" dirty="0">
              <a:solidFill>
                <a:srgbClr val="001746"/>
              </a:solidFill>
              <a:latin typeface="微软雅黑" panose="020B0503020204020204" pitchFamily="34" charset="-122"/>
              <a:ea typeface="微软雅黑" panose="020B0503020204020204" pitchFamily="34" charset="-122"/>
            </a:endParaRPr>
          </a:p>
          <a:p>
            <a:pPr marL="0" indent="0" eaLnBrk="1" hangingPunct="1">
              <a:lnSpc>
                <a:spcPct val="300000"/>
              </a:lnSpc>
              <a:spcBef>
                <a:spcPct val="0"/>
              </a:spcBef>
              <a:buNone/>
            </a:pPr>
            <a:r>
              <a:rPr lang="zh-CN" altLang="en-US" sz="3200" b="1" dirty="0">
                <a:solidFill>
                  <a:srgbClr val="001746"/>
                </a:solidFill>
                <a:latin typeface="仿宋" panose="02010609060101010101" pitchFamily="49" charset="-122"/>
                <a:ea typeface="仿宋" panose="02010609060101010101" pitchFamily="49" charset="-122"/>
              </a:rPr>
              <a:t>一、历史背景</a:t>
            </a:r>
            <a:endParaRPr lang="en-US" altLang="zh-CN" sz="3200" b="1" dirty="0">
              <a:solidFill>
                <a:srgbClr val="001746"/>
              </a:solidFill>
              <a:latin typeface="仿宋" panose="02010609060101010101" pitchFamily="49" charset="-122"/>
              <a:ea typeface="仿宋" panose="02010609060101010101" pitchFamily="49" charset="-122"/>
            </a:endParaRPr>
          </a:p>
          <a:p>
            <a:pPr marL="0" indent="0" eaLnBrk="1" hangingPunct="1">
              <a:lnSpc>
                <a:spcPct val="300000"/>
              </a:lnSpc>
              <a:spcBef>
                <a:spcPct val="0"/>
              </a:spcBef>
              <a:buNone/>
            </a:pPr>
            <a:r>
              <a:rPr lang="zh-CN" altLang="en-US" sz="3200" b="1" dirty="0">
                <a:solidFill>
                  <a:srgbClr val="001746"/>
                </a:solidFill>
                <a:latin typeface="仿宋" panose="02010609060101010101" pitchFamily="49" charset="-122"/>
                <a:ea typeface="仿宋" panose="02010609060101010101" pitchFamily="49" charset="-122"/>
              </a:rPr>
              <a:t>二、隐私权的理论源起</a:t>
            </a:r>
            <a:endParaRPr lang="en-US" altLang="zh-CN" sz="3200" b="1" dirty="0">
              <a:solidFill>
                <a:srgbClr val="001746"/>
              </a:solidFill>
              <a:latin typeface="仿宋" panose="02010609060101010101" pitchFamily="49" charset="-122"/>
              <a:ea typeface="仿宋" panose="02010609060101010101" pitchFamily="49" charset="-122"/>
            </a:endParaRPr>
          </a:p>
          <a:p>
            <a:pPr marL="0" indent="0" eaLnBrk="1" hangingPunct="1">
              <a:lnSpc>
                <a:spcPct val="300000"/>
              </a:lnSpc>
              <a:spcBef>
                <a:spcPct val="0"/>
              </a:spcBef>
              <a:buNone/>
            </a:pPr>
            <a:r>
              <a:rPr lang="zh-CN" altLang="en-US" sz="3200" b="1" dirty="0">
                <a:solidFill>
                  <a:srgbClr val="001746"/>
                </a:solidFill>
                <a:latin typeface="仿宋" panose="02010609060101010101" pitchFamily="49" charset="-122"/>
                <a:ea typeface="仿宋" panose="02010609060101010101" pitchFamily="49" charset="-122"/>
              </a:rPr>
              <a:t>三、隐私权理论的发展</a:t>
            </a:r>
            <a:endParaRPr lang="en-US" altLang="zh-CN" sz="3200" b="1" dirty="0">
              <a:solidFill>
                <a:srgbClr val="001746"/>
              </a:solidFill>
              <a:latin typeface="仿宋" panose="02010609060101010101" pitchFamily="49" charset="-122"/>
              <a:ea typeface="仿宋" panose="02010609060101010101" pitchFamily="49" charset="-122"/>
            </a:endParaRPr>
          </a:p>
        </p:txBody>
      </p:sp>
      <p:sp>
        <p:nvSpPr>
          <p:cNvPr id="7173" name="TextBox 5"/>
          <p:cNvSpPr txBox="1"/>
          <p:nvPr/>
        </p:nvSpPr>
        <p:spPr>
          <a:xfrm>
            <a:off x="679450" y="5303838"/>
            <a:ext cx="939800" cy="28733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200" dirty="0">
                <a:solidFill>
                  <a:srgbClr val="001746"/>
                </a:solidFill>
                <a:latin typeface="微软雅黑" panose="020B0503020204020204" pitchFamily="34" charset="-122"/>
                <a:ea typeface="微软雅黑" panose="020B0503020204020204" pitchFamily="34" charset="-122"/>
              </a:rPr>
              <a:t>2017/</a:t>
            </a:r>
            <a:r>
              <a:rPr lang="en-US" altLang="en-US" sz="1200" dirty="0">
                <a:solidFill>
                  <a:srgbClr val="001746"/>
                </a:solidFill>
                <a:latin typeface="微软雅黑" panose="020B0503020204020204" pitchFamily="34" charset="-122"/>
                <a:ea typeface="微软雅黑" panose="020B0503020204020204" pitchFamily="34" charset="-122"/>
              </a:rPr>
              <a:t>11</a:t>
            </a:r>
            <a:endParaRPr lang="en-US" altLang="en-US" sz="1200" dirty="0">
              <a:solidFill>
                <a:srgbClr val="00174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22540" name="矩形 9"/>
          <p:cNvSpPr/>
          <p:nvPr/>
        </p:nvSpPr>
        <p:spPr bwMode="auto">
          <a:xfrm>
            <a:off x="1769745" y="104283"/>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William L. Prosser, Privacy, 48 (1960) California Law Review, </a:t>
            </a:r>
            <a:endParaRPr lang="en-US" altLang="zh-CN" sz="2400" b="1" dirty="0">
              <a:latin typeface="+mn-lt"/>
              <a:sym typeface="Calibri" panose="020F0502020204030204" pitchFamily="34" charset="0"/>
            </a:endParaRPr>
          </a:p>
        </p:txBody>
      </p:sp>
      <p:sp>
        <p:nvSpPr>
          <p:cNvPr id="11" name="Rectangle 3"/>
          <p:cNvSpPr txBox="1"/>
          <p:nvPr>
            <p:custDataLst>
              <p:tags r:id="rId2"/>
            </p:custDataLst>
          </p:nvPr>
        </p:nvSpPr>
        <p:spPr bwMode="auto">
          <a:xfrm>
            <a:off x="0" y="543295"/>
            <a:ext cx="120205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en-US" altLang="zh-CN" sz="1800" b="1" dirty="0"/>
              <a:t>Case</a:t>
            </a:r>
            <a:endParaRPr lang="en-US" altLang="zh-CN" sz="1800" b="1" dirty="0"/>
          </a:p>
        </p:txBody>
      </p:sp>
      <p:sp>
        <p:nvSpPr>
          <p:cNvPr id="35" name="文本框 34"/>
          <p:cNvSpPr txBox="1"/>
          <p:nvPr/>
        </p:nvSpPr>
        <p:spPr>
          <a:xfrm>
            <a:off x="-35560" y="738260"/>
            <a:ext cx="12244070" cy="3138170"/>
          </a:xfrm>
          <a:prstGeom prst="rect">
            <a:avLst/>
          </a:prstGeom>
          <a:noFill/>
        </p:spPr>
        <p:txBody>
          <a:bodyPr wrap="square">
            <a:spAutoFit/>
          </a:bodyPr>
          <a:lstStyle/>
          <a:p>
            <a:pPr algn="l" fontAlgn="base"/>
            <a:r>
              <a:rPr lang="en-US" altLang="zh-CN" b="0" i="0" dirty="0">
                <a:solidFill>
                  <a:srgbClr val="060607"/>
                </a:solidFill>
                <a:effectLst/>
                <a:latin typeface="Calibri" panose="020F0502020204030204" pitchFamily="34" charset="0"/>
                <a:cs typeface="Calibri" panose="020F0502020204030204" pitchFamily="34" charset="0"/>
              </a:rPr>
              <a:t>3. </a:t>
            </a:r>
            <a:r>
              <a:rPr lang="zh-CN" altLang="en-US" b="0" i="0" dirty="0">
                <a:solidFill>
                  <a:srgbClr val="060607"/>
                </a:solidFill>
                <a:effectLst/>
                <a:latin typeface="Calibri" panose="020F0502020204030204" pitchFamily="34" charset="0"/>
                <a:cs typeface="Calibri" panose="020F0502020204030204" pitchFamily="34" charset="0"/>
              </a:rPr>
              <a:t>公众眼中的错误形象</a:t>
            </a:r>
            <a:r>
              <a:rPr lang="en-US" altLang="zh-CN" b="0" i="0" dirty="0">
                <a:solidFill>
                  <a:srgbClr val="060607"/>
                </a:solidFill>
                <a:effectLst/>
                <a:latin typeface="Calibri" panose="020F0502020204030204" pitchFamily="34" charset="0"/>
                <a:cs typeface="Calibri" panose="020F0502020204030204" pitchFamily="34" charset="0"/>
              </a:rPr>
              <a:t> (False Light in the Public Eye)</a:t>
            </a:r>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r>
              <a:rPr lang="zh-CN" altLang="en-US" b="0" i="0" dirty="0">
                <a:solidFill>
                  <a:srgbClr val="060607"/>
                </a:solidFill>
                <a:effectLst/>
                <a:latin typeface="Calibri" panose="020F0502020204030204" pitchFamily="34" charset="0"/>
                <a:cs typeface="Calibri" panose="020F0502020204030204" pitchFamily="34" charset="0"/>
              </a:rPr>
              <a:t>案例：</a:t>
            </a:r>
            <a:r>
              <a:rPr lang="en-US" altLang="zh-CN" b="0" i="0" dirty="0">
                <a:solidFill>
                  <a:srgbClr val="060607"/>
                </a:solidFill>
                <a:effectLst/>
                <a:latin typeface="Calibri" panose="020F0502020204030204" pitchFamily="34" charset="0"/>
                <a:cs typeface="Calibri" panose="020F0502020204030204" pitchFamily="34" charset="0"/>
              </a:rPr>
              <a:t> </a:t>
            </a:r>
            <a:r>
              <a:rPr lang="zh-CN" altLang="en-US" b="0" i="0" dirty="0">
                <a:solidFill>
                  <a:srgbClr val="060607"/>
                </a:solidFill>
                <a:effectLst/>
                <a:latin typeface="Calibri" panose="020F0502020204030204" pitchFamily="34" charset="0"/>
                <a:cs typeface="Calibri" panose="020F0502020204030204" pitchFamily="34" charset="0"/>
              </a:rPr>
              <a:t>罗洪诉三角出版公司案</a:t>
            </a:r>
            <a:r>
              <a:rPr lang="en-US" altLang="zh-CN" b="0" i="0" dirty="0">
                <a:solidFill>
                  <a:srgbClr val="060607"/>
                </a:solidFill>
                <a:effectLst/>
                <a:latin typeface="Calibri" panose="020F0502020204030204" pitchFamily="34" charset="0"/>
                <a:cs typeface="Calibri" panose="020F0502020204030204" pitchFamily="34" charset="0"/>
              </a:rPr>
              <a:t> (Rozhon v. Triangle Publications) (</a:t>
            </a:r>
            <a:r>
              <a:rPr lang="zh-CN" altLang="en-US" b="0" i="0" dirty="0">
                <a:solidFill>
                  <a:srgbClr val="060607"/>
                </a:solidFill>
                <a:effectLst/>
                <a:latin typeface="Calibri" panose="020F0502020204030204" pitchFamily="34" charset="0"/>
                <a:cs typeface="Calibri" panose="020F0502020204030204" pitchFamily="34" charset="0"/>
              </a:rPr>
              <a:t>第七巡回法院</a:t>
            </a:r>
            <a:r>
              <a:rPr lang="en-US" altLang="zh-CN" b="0" i="0" dirty="0">
                <a:solidFill>
                  <a:srgbClr val="060607"/>
                </a:solidFill>
                <a:effectLst/>
                <a:latin typeface="Calibri" panose="020F0502020204030204" pitchFamily="34" charset="0"/>
                <a:cs typeface="Calibri" panose="020F0502020204030204" pitchFamily="34" charset="0"/>
              </a:rPr>
              <a:t>, 1956</a:t>
            </a:r>
            <a:r>
              <a:rPr lang="zh-CN" altLang="en-US" b="0" i="0" dirty="0">
                <a:solidFill>
                  <a:srgbClr val="060607"/>
                </a:solidFill>
                <a:effectLst/>
                <a:latin typeface="Calibri" panose="020F0502020204030204" pitchFamily="34" charset="0"/>
                <a:cs typeface="Calibri" panose="020F0502020204030204" pitchFamily="34" charset="0"/>
              </a:rPr>
              <a:t>年</a:t>
            </a:r>
            <a:r>
              <a:rPr lang="en-US" altLang="zh-CN" b="0" i="0" dirty="0">
                <a:solidFill>
                  <a:srgbClr val="060607"/>
                </a:solidFill>
                <a:effectLst/>
                <a:latin typeface="Calibri" panose="020F0502020204030204" pitchFamily="34" charset="0"/>
                <a:cs typeface="Calibri" panose="020F0502020204030204" pitchFamily="34" charset="0"/>
              </a:rPr>
              <a:t>)</a:t>
            </a:r>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r>
              <a:rPr lang="zh-CN" altLang="en-US" b="0" i="0" dirty="0">
                <a:solidFill>
                  <a:srgbClr val="060607"/>
                </a:solidFill>
                <a:effectLst/>
                <a:latin typeface="Calibri" panose="020F0502020204030204" pitchFamily="34" charset="0"/>
                <a:cs typeface="Calibri" panose="020F0502020204030204" pitchFamily="34" charset="0"/>
              </a:rPr>
              <a:t>事实：</a:t>
            </a:r>
            <a:r>
              <a:rPr lang="en-US" altLang="zh-CN" b="0" i="0" dirty="0">
                <a:solidFill>
                  <a:srgbClr val="060607"/>
                </a:solidFill>
                <a:effectLst/>
                <a:latin typeface="Calibri" panose="020F0502020204030204" pitchFamily="34" charset="0"/>
                <a:cs typeface="Calibri" panose="020F0502020204030204" pitchFamily="34" charset="0"/>
              </a:rPr>
              <a:t> </a:t>
            </a:r>
            <a:r>
              <a:rPr lang="zh-CN" altLang="en-US" b="0" i="0" dirty="0">
                <a:solidFill>
                  <a:srgbClr val="060607"/>
                </a:solidFill>
                <a:effectLst/>
                <a:latin typeface="Calibri" panose="020F0502020204030204" pitchFamily="34" charset="0"/>
                <a:cs typeface="Calibri" panose="020F0502020204030204" pitchFamily="34" charset="0"/>
              </a:rPr>
              <a:t>原告罗洪（</a:t>
            </a:r>
            <a:r>
              <a:rPr lang="en-US" altLang="zh-CN" b="0" i="0" dirty="0">
                <a:solidFill>
                  <a:srgbClr val="060607"/>
                </a:solidFill>
                <a:effectLst/>
                <a:latin typeface="Calibri" panose="020F0502020204030204" pitchFamily="34" charset="0"/>
                <a:cs typeface="Calibri" panose="020F0502020204030204" pitchFamily="34" charset="0"/>
              </a:rPr>
              <a:t>Rozhon</a:t>
            </a:r>
            <a:r>
              <a:rPr lang="zh-CN" altLang="en-US" b="0" i="0" dirty="0">
                <a:solidFill>
                  <a:srgbClr val="060607"/>
                </a:solidFill>
                <a:effectLst/>
                <a:latin typeface="Calibri" panose="020F0502020204030204" pitchFamily="34" charset="0"/>
                <a:cs typeface="Calibri" panose="020F0502020204030204" pitchFamily="34" charset="0"/>
              </a:rPr>
              <a:t>）是一名普通公民，他的照片被用于一篇关于</a:t>
            </a:r>
            <a:r>
              <a:rPr lang="en-US" altLang="zh-CN" b="0" i="0" dirty="0">
                <a:solidFill>
                  <a:srgbClr val="060607"/>
                </a:solidFill>
                <a:effectLst/>
                <a:latin typeface="Calibri" panose="020F0502020204030204" pitchFamily="34" charset="0"/>
                <a:cs typeface="Calibri" panose="020F0502020204030204" pitchFamily="34" charset="0"/>
              </a:rPr>
              <a:t>“</a:t>
            </a:r>
            <a:r>
              <a:rPr lang="zh-CN" altLang="en-US" b="0" i="0" dirty="0">
                <a:solidFill>
                  <a:srgbClr val="060607"/>
                </a:solidFill>
                <a:effectLst/>
                <a:latin typeface="Calibri" panose="020F0502020204030204" pitchFamily="34" charset="0"/>
                <a:cs typeface="Calibri" panose="020F0502020204030204" pitchFamily="34" charset="0"/>
              </a:rPr>
              <a:t>渴望男人的女人</a:t>
            </a:r>
            <a:r>
              <a:rPr lang="en-US" altLang="zh-CN" b="0" i="0" dirty="0">
                <a:solidFill>
                  <a:srgbClr val="060607"/>
                </a:solidFill>
                <a:effectLst/>
                <a:latin typeface="Calibri" panose="020F0502020204030204" pitchFamily="34" charset="0"/>
                <a:cs typeface="Calibri" panose="020F0502020204030204" pitchFamily="34" charset="0"/>
              </a:rPr>
              <a:t>”</a:t>
            </a:r>
            <a:r>
              <a:rPr lang="zh-CN" altLang="en-US" b="0" i="0" dirty="0">
                <a:solidFill>
                  <a:srgbClr val="060607"/>
                </a:solidFill>
                <a:effectLst/>
                <a:latin typeface="Calibri" panose="020F0502020204030204" pitchFamily="34" charset="0"/>
                <a:cs typeface="Calibri" panose="020F0502020204030204" pitchFamily="34" charset="0"/>
              </a:rPr>
              <a:t>的文章中，暗示他与文章内容有关。</a:t>
            </a:r>
            <a:endParaRPr lang="zh-CN" altLang="en-US" b="0" i="0" dirty="0">
              <a:solidFill>
                <a:srgbClr val="060607"/>
              </a:solidFill>
              <a:effectLst/>
              <a:latin typeface="Calibri" panose="020F0502020204030204" pitchFamily="34" charset="0"/>
              <a:cs typeface="Calibri" panose="020F0502020204030204" pitchFamily="34" charset="0"/>
            </a:endParaRPr>
          </a:p>
          <a:p>
            <a:pPr algn="l" fontAlgn="base"/>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r>
              <a:rPr lang="zh-CN" altLang="en-US" b="0" i="0" dirty="0">
                <a:solidFill>
                  <a:srgbClr val="060607"/>
                </a:solidFill>
                <a:effectLst/>
                <a:latin typeface="Calibri" panose="020F0502020204030204" pitchFamily="34" charset="0"/>
                <a:cs typeface="Calibri" panose="020F0502020204030204" pitchFamily="34" charset="0"/>
              </a:rPr>
              <a:t>问题：</a:t>
            </a:r>
            <a:r>
              <a:rPr lang="en-US" altLang="zh-CN" b="0" i="0" dirty="0">
                <a:solidFill>
                  <a:srgbClr val="060607"/>
                </a:solidFill>
                <a:effectLst/>
                <a:latin typeface="Calibri" panose="020F0502020204030204" pitchFamily="34" charset="0"/>
                <a:cs typeface="Calibri" panose="020F0502020204030204" pitchFamily="34" charset="0"/>
              </a:rPr>
              <a:t> </a:t>
            </a:r>
            <a:r>
              <a:rPr lang="zh-CN" altLang="en-US" b="0" i="0" dirty="0">
                <a:solidFill>
                  <a:srgbClr val="060607"/>
                </a:solidFill>
                <a:effectLst/>
                <a:latin typeface="Calibri" panose="020F0502020204030204" pitchFamily="34" charset="0"/>
                <a:cs typeface="Calibri" panose="020F0502020204030204" pitchFamily="34" charset="0"/>
              </a:rPr>
              <a:t>将个人照片与误导性内容相关联，从而使其陷入错误形象，是否构成侵犯隐私权？</a:t>
            </a:r>
            <a:endParaRPr lang="zh-CN" altLang="en-US" b="0" i="0" dirty="0">
              <a:solidFill>
                <a:srgbClr val="060607"/>
              </a:solidFill>
              <a:effectLst/>
              <a:latin typeface="Calibri" panose="020F0502020204030204" pitchFamily="34" charset="0"/>
              <a:cs typeface="Calibri" panose="020F0502020204030204" pitchFamily="34" charset="0"/>
            </a:endParaRPr>
          </a:p>
          <a:p>
            <a:pPr algn="l" fontAlgn="base"/>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r>
              <a:rPr lang="zh-CN" altLang="en-US" b="0" i="0" dirty="0">
                <a:solidFill>
                  <a:srgbClr val="060607"/>
                </a:solidFill>
                <a:effectLst/>
                <a:latin typeface="Calibri" panose="020F0502020204030204" pitchFamily="34" charset="0"/>
                <a:cs typeface="Calibri" panose="020F0502020204030204" pitchFamily="34" charset="0"/>
              </a:rPr>
              <a:t>裁决：</a:t>
            </a:r>
            <a:r>
              <a:rPr lang="en-US" altLang="zh-CN" b="0" i="0" dirty="0">
                <a:solidFill>
                  <a:srgbClr val="060607"/>
                </a:solidFill>
                <a:effectLst/>
                <a:latin typeface="Calibri" panose="020F0502020204030204" pitchFamily="34" charset="0"/>
                <a:cs typeface="Calibri" panose="020F0502020204030204" pitchFamily="34" charset="0"/>
              </a:rPr>
              <a:t> </a:t>
            </a:r>
            <a:r>
              <a:rPr lang="zh-CN" altLang="en-US" b="0" i="0" dirty="0">
                <a:solidFill>
                  <a:srgbClr val="060607"/>
                </a:solidFill>
                <a:effectLst/>
                <a:latin typeface="Calibri" panose="020F0502020204030204" pitchFamily="34" charset="0"/>
                <a:cs typeface="Calibri" panose="020F0502020204030204" pitchFamily="34" charset="0"/>
              </a:rPr>
              <a:t>法院认为，将罗洪的照片与虚假和误导性的内容联系在一起使用，使他在公众面前被置于一种错误的形象之下，这构成了对隐私权的侵犯</a:t>
            </a:r>
            <a:endParaRPr lang="zh-CN" altLang="en-US" b="0" i="0" dirty="0">
              <a:solidFill>
                <a:srgbClr val="060607"/>
              </a:solidFill>
              <a:effectLst/>
              <a:latin typeface="Calibri" panose="020F0502020204030204" pitchFamily="34" charset="0"/>
              <a:cs typeface="Calibri" panose="020F0502020204030204" pitchFamily="34" charset="0"/>
            </a:endParaRPr>
          </a:p>
        </p:txBody>
      </p:sp>
      <p:sp>
        <p:nvSpPr>
          <p:cNvPr id="37" name="文本框 36"/>
          <p:cNvSpPr txBox="1"/>
          <p:nvPr/>
        </p:nvSpPr>
        <p:spPr>
          <a:xfrm>
            <a:off x="-16510" y="3876850"/>
            <a:ext cx="12208510" cy="2861310"/>
          </a:xfrm>
          <a:prstGeom prst="rect">
            <a:avLst/>
          </a:prstGeom>
          <a:noFill/>
        </p:spPr>
        <p:txBody>
          <a:bodyPr wrap="square">
            <a:spAutoFit/>
          </a:bodyPr>
          <a:lstStyle/>
          <a:p>
            <a:pPr algn="l" fontAlgn="base"/>
            <a:r>
              <a:rPr lang="en-US" altLang="zh-CN" b="0" i="0" dirty="0">
                <a:solidFill>
                  <a:srgbClr val="060607"/>
                </a:solidFill>
                <a:effectLst/>
                <a:latin typeface="Calibri" panose="020F0502020204030204" pitchFamily="34" charset="0"/>
                <a:cs typeface="Calibri" panose="020F0502020204030204" pitchFamily="34" charset="0"/>
              </a:rPr>
              <a:t>4. </a:t>
            </a:r>
            <a:r>
              <a:rPr lang="zh-CN" altLang="en-US" b="0" i="0" dirty="0">
                <a:solidFill>
                  <a:srgbClr val="060607"/>
                </a:solidFill>
                <a:effectLst/>
                <a:latin typeface="Calibri" panose="020F0502020204030204" pitchFamily="34" charset="0"/>
                <a:cs typeface="Calibri" panose="020F0502020204030204" pitchFamily="34" charset="0"/>
              </a:rPr>
              <a:t>盗用姓名或肖像</a:t>
            </a:r>
            <a:r>
              <a:rPr lang="en-US" altLang="zh-CN" b="0" i="0" dirty="0">
                <a:solidFill>
                  <a:srgbClr val="060607"/>
                </a:solidFill>
                <a:effectLst/>
                <a:latin typeface="Calibri" panose="020F0502020204030204" pitchFamily="34" charset="0"/>
                <a:cs typeface="Calibri" panose="020F0502020204030204" pitchFamily="34" charset="0"/>
              </a:rPr>
              <a:t> (Appropriation of Name or Likeness)</a:t>
            </a:r>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r>
              <a:rPr lang="zh-CN" altLang="en-US" b="0" i="0" dirty="0">
                <a:solidFill>
                  <a:srgbClr val="060607"/>
                </a:solidFill>
                <a:effectLst/>
                <a:latin typeface="Calibri" panose="020F0502020204030204" pitchFamily="34" charset="0"/>
                <a:cs typeface="Calibri" panose="020F0502020204030204" pitchFamily="34" charset="0"/>
              </a:rPr>
              <a:t>案例：</a:t>
            </a:r>
            <a:r>
              <a:rPr lang="en-US" altLang="zh-CN" b="0" i="0" dirty="0">
                <a:solidFill>
                  <a:srgbClr val="060607"/>
                </a:solidFill>
                <a:effectLst/>
                <a:latin typeface="Calibri" panose="020F0502020204030204" pitchFamily="34" charset="0"/>
                <a:cs typeface="Calibri" panose="020F0502020204030204" pitchFamily="34" charset="0"/>
              </a:rPr>
              <a:t> </a:t>
            </a:r>
            <a:r>
              <a:rPr lang="zh-CN" altLang="en-US" b="0" i="0" dirty="0">
                <a:solidFill>
                  <a:srgbClr val="060607"/>
                </a:solidFill>
                <a:effectLst/>
                <a:latin typeface="Calibri" panose="020F0502020204030204" pitchFamily="34" charset="0"/>
                <a:cs typeface="Calibri" panose="020F0502020204030204" pitchFamily="34" charset="0"/>
              </a:rPr>
              <a:t>弗洛雷斯诉莫斯勒保险箱公司案</a:t>
            </a:r>
            <a:r>
              <a:rPr lang="en-US" altLang="zh-CN" b="0" i="0" dirty="0">
                <a:solidFill>
                  <a:srgbClr val="060607"/>
                </a:solidFill>
                <a:effectLst/>
                <a:latin typeface="Calibri" panose="020F0502020204030204" pitchFamily="34" charset="0"/>
                <a:cs typeface="Calibri" panose="020F0502020204030204" pitchFamily="34" charset="0"/>
              </a:rPr>
              <a:t> (Flores v. Mosler Safe Co.) (</a:t>
            </a:r>
            <a:r>
              <a:rPr lang="zh-CN" altLang="en-US" b="0" i="0" dirty="0">
                <a:solidFill>
                  <a:srgbClr val="060607"/>
                </a:solidFill>
                <a:effectLst/>
                <a:latin typeface="Calibri" panose="020F0502020204030204" pitchFamily="34" charset="0"/>
                <a:cs typeface="Calibri" panose="020F0502020204030204" pitchFamily="34" charset="0"/>
              </a:rPr>
              <a:t>纽约州</a:t>
            </a:r>
            <a:r>
              <a:rPr lang="en-US" altLang="zh-CN" b="0" i="0" dirty="0">
                <a:solidFill>
                  <a:srgbClr val="060607"/>
                </a:solidFill>
                <a:effectLst/>
                <a:latin typeface="Calibri" panose="020F0502020204030204" pitchFamily="34" charset="0"/>
                <a:cs typeface="Calibri" panose="020F0502020204030204" pitchFamily="34" charset="0"/>
              </a:rPr>
              <a:t>, 1959</a:t>
            </a:r>
            <a:r>
              <a:rPr lang="zh-CN" altLang="en-US" b="0" i="0" dirty="0">
                <a:solidFill>
                  <a:srgbClr val="060607"/>
                </a:solidFill>
                <a:effectLst/>
                <a:latin typeface="Calibri" panose="020F0502020204030204" pitchFamily="34" charset="0"/>
                <a:cs typeface="Calibri" panose="020F0502020204030204" pitchFamily="34" charset="0"/>
              </a:rPr>
              <a:t>年</a:t>
            </a:r>
            <a:r>
              <a:rPr lang="en-US" altLang="zh-CN" b="0" i="0" dirty="0">
                <a:solidFill>
                  <a:srgbClr val="060607"/>
                </a:solidFill>
                <a:effectLst/>
                <a:latin typeface="Calibri" panose="020F0502020204030204" pitchFamily="34" charset="0"/>
                <a:cs typeface="Calibri" panose="020F0502020204030204" pitchFamily="34" charset="0"/>
              </a:rPr>
              <a:t>)</a:t>
            </a:r>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r>
              <a:rPr lang="zh-CN" altLang="en-US" b="0" i="0" dirty="0">
                <a:solidFill>
                  <a:srgbClr val="060607"/>
                </a:solidFill>
                <a:effectLst/>
                <a:latin typeface="Calibri" panose="020F0502020204030204" pitchFamily="34" charset="0"/>
                <a:cs typeface="Calibri" panose="020F0502020204030204" pitchFamily="34" charset="0"/>
              </a:rPr>
              <a:t>事实：</a:t>
            </a:r>
            <a:r>
              <a:rPr lang="en-US" altLang="zh-CN" b="0" i="0" dirty="0">
                <a:solidFill>
                  <a:srgbClr val="060607"/>
                </a:solidFill>
                <a:effectLst/>
                <a:latin typeface="Calibri" panose="020F0502020204030204" pitchFamily="34" charset="0"/>
                <a:cs typeface="Calibri" panose="020F0502020204030204" pitchFamily="34" charset="0"/>
              </a:rPr>
              <a:t> </a:t>
            </a:r>
            <a:r>
              <a:rPr lang="zh-CN" altLang="en-US" b="0" i="0" dirty="0">
                <a:solidFill>
                  <a:srgbClr val="060607"/>
                </a:solidFill>
                <a:effectLst/>
                <a:latin typeface="Calibri" panose="020F0502020204030204" pitchFamily="34" charset="0"/>
                <a:cs typeface="Calibri" panose="020F0502020204030204" pitchFamily="34" charset="0"/>
              </a:rPr>
              <a:t>原告弗洛雷斯（</a:t>
            </a:r>
            <a:r>
              <a:rPr lang="en-US" altLang="zh-CN" b="0" i="0" dirty="0">
                <a:solidFill>
                  <a:srgbClr val="060607"/>
                </a:solidFill>
                <a:effectLst/>
                <a:latin typeface="Calibri" panose="020F0502020204030204" pitchFamily="34" charset="0"/>
                <a:cs typeface="Calibri" panose="020F0502020204030204" pitchFamily="34" charset="0"/>
              </a:rPr>
              <a:t>Flores</a:t>
            </a:r>
            <a:r>
              <a:rPr lang="zh-CN" altLang="en-US" b="0" i="0" dirty="0">
                <a:solidFill>
                  <a:srgbClr val="060607"/>
                </a:solidFill>
                <a:effectLst/>
                <a:latin typeface="Calibri" panose="020F0502020204030204" pitchFamily="34" charset="0"/>
                <a:cs typeface="Calibri" panose="020F0502020204030204" pitchFamily="34" charset="0"/>
              </a:rPr>
              <a:t>）是一名普通公民，他的姓名和照片被莫斯勒保险箱公司（</a:t>
            </a:r>
            <a:r>
              <a:rPr lang="en-US" altLang="zh-CN" b="0" i="0" dirty="0">
                <a:solidFill>
                  <a:srgbClr val="060607"/>
                </a:solidFill>
                <a:effectLst/>
                <a:latin typeface="Calibri" panose="020F0502020204030204" pitchFamily="34" charset="0"/>
                <a:cs typeface="Calibri" panose="020F0502020204030204" pitchFamily="34" charset="0"/>
              </a:rPr>
              <a:t>Mosler Safe Co.</a:t>
            </a:r>
            <a:r>
              <a:rPr lang="zh-CN" altLang="en-US" b="0" i="0" dirty="0">
                <a:solidFill>
                  <a:srgbClr val="060607"/>
                </a:solidFill>
                <a:effectLst/>
                <a:latin typeface="Calibri" panose="020F0502020204030204" pitchFamily="34" charset="0"/>
                <a:cs typeface="Calibri" panose="020F0502020204030204" pitchFamily="34" charset="0"/>
              </a:rPr>
              <a:t>）用于一则广告中，并谎称他为该公司的产品背书。</a:t>
            </a:r>
            <a:endParaRPr lang="zh-CN" altLang="en-US" b="0" i="0" dirty="0">
              <a:solidFill>
                <a:srgbClr val="060607"/>
              </a:solidFill>
              <a:effectLst/>
              <a:latin typeface="Calibri" panose="020F0502020204030204" pitchFamily="34" charset="0"/>
              <a:cs typeface="Calibri" panose="020F0502020204030204" pitchFamily="34" charset="0"/>
            </a:endParaRPr>
          </a:p>
          <a:p>
            <a:pPr algn="l" fontAlgn="base"/>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r>
              <a:rPr lang="zh-CN" altLang="en-US" b="0" i="0" dirty="0">
                <a:solidFill>
                  <a:srgbClr val="060607"/>
                </a:solidFill>
                <a:effectLst/>
                <a:latin typeface="Calibri" panose="020F0502020204030204" pitchFamily="34" charset="0"/>
                <a:cs typeface="Calibri" panose="020F0502020204030204" pitchFamily="34" charset="0"/>
              </a:rPr>
              <a:t>问题：</a:t>
            </a:r>
            <a:r>
              <a:rPr lang="en-US" altLang="zh-CN" b="0" i="0" dirty="0">
                <a:solidFill>
                  <a:srgbClr val="060607"/>
                </a:solidFill>
                <a:effectLst/>
                <a:latin typeface="Calibri" panose="020F0502020204030204" pitchFamily="34" charset="0"/>
                <a:cs typeface="Calibri" panose="020F0502020204030204" pitchFamily="34" charset="0"/>
              </a:rPr>
              <a:t> </a:t>
            </a:r>
            <a:r>
              <a:rPr lang="zh-CN" altLang="en-US" b="0" i="0" dirty="0">
                <a:solidFill>
                  <a:srgbClr val="060607"/>
                </a:solidFill>
                <a:effectLst/>
                <a:latin typeface="Calibri" panose="020F0502020204030204" pitchFamily="34" charset="0"/>
                <a:cs typeface="Calibri" panose="020F0502020204030204" pitchFamily="34" charset="0"/>
              </a:rPr>
              <a:t>未经授权为商业目的使用他人的姓名和肖像，是否构成侵犯隐私权？</a:t>
            </a:r>
            <a:endParaRPr lang="zh-CN" altLang="en-US" b="0" i="0" dirty="0">
              <a:solidFill>
                <a:srgbClr val="060607"/>
              </a:solidFill>
              <a:effectLst/>
              <a:latin typeface="Calibri" panose="020F0502020204030204" pitchFamily="34" charset="0"/>
              <a:cs typeface="Calibri" panose="020F0502020204030204" pitchFamily="34" charset="0"/>
            </a:endParaRPr>
          </a:p>
          <a:p>
            <a:pPr algn="l" fontAlgn="base"/>
            <a:endParaRPr lang="en-US" altLang="zh-CN" b="0" i="0" dirty="0">
              <a:solidFill>
                <a:srgbClr val="060607"/>
              </a:solidFill>
              <a:effectLst/>
              <a:latin typeface="Calibri" panose="020F0502020204030204" pitchFamily="34" charset="0"/>
              <a:cs typeface="Calibri" panose="020F0502020204030204" pitchFamily="34" charset="0"/>
            </a:endParaRPr>
          </a:p>
          <a:p>
            <a:pPr algn="l" fontAlgn="base"/>
            <a:r>
              <a:rPr lang="zh-CN" altLang="en-US" b="0" i="0" dirty="0">
                <a:solidFill>
                  <a:srgbClr val="060607"/>
                </a:solidFill>
                <a:effectLst/>
                <a:latin typeface="Calibri" panose="020F0502020204030204" pitchFamily="34" charset="0"/>
                <a:cs typeface="Calibri" panose="020F0502020204030204" pitchFamily="34" charset="0"/>
              </a:rPr>
              <a:t>裁决：</a:t>
            </a:r>
            <a:r>
              <a:rPr lang="en-US" altLang="zh-CN" b="0" i="0" dirty="0">
                <a:solidFill>
                  <a:srgbClr val="060607"/>
                </a:solidFill>
                <a:effectLst/>
                <a:latin typeface="Calibri" panose="020F0502020204030204" pitchFamily="34" charset="0"/>
                <a:cs typeface="Calibri" panose="020F0502020204030204" pitchFamily="34" charset="0"/>
              </a:rPr>
              <a:t> </a:t>
            </a:r>
            <a:r>
              <a:rPr lang="zh-CN" altLang="en-US" b="0" i="0" dirty="0">
                <a:solidFill>
                  <a:srgbClr val="060607"/>
                </a:solidFill>
                <a:effectLst/>
                <a:latin typeface="Calibri" panose="020F0502020204030204" pitchFamily="34" charset="0"/>
                <a:cs typeface="Calibri" panose="020F0502020204030204" pitchFamily="34" charset="0"/>
              </a:rPr>
              <a:t>法院裁定，未经授权商业性使用弗洛雷斯的姓名和肖像，侵犯了他的隐私权，并构成了对隐私权的侵害。</a:t>
            </a:r>
            <a:endParaRPr lang="zh-CN" altLang="en-US" b="0" i="0" dirty="0">
              <a:solidFill>
                <a:srgbClr val="060607"/>
              </a:solidFill>
              <a:effectLst/>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22" presetClass="entr" presetSubtype="8"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animEffec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5">
                                            <p:txEl>
                                              <p:pRg st="0" end="0"/>
                                            </p:txEl>
                                          </p:spTgt>
                                        </p:tgtEl>
                                        <p:attrNameLst>
                                          <p:attrName>style.visibility</p:attrName>
                                        </p:attrNameLst>
                                      </p:cBhvr>
                                      <p:to>
                                        <p:strVal val="visible"/>
                                      </p:to>
                                    </p:set>
                                    <p:anim calcmode="lin" valueType="num">
                                      <p:cBhvr additive="base">
                                        <p:cTn id="2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5">
                                            <p:txEl>
                                              <p:pRg st="2" end="2"/>
                                            </p:txEl>
                                          </p:spTgt>
                                        </p:tgtEl>
                                        <p:attrNameLst>
                                          <p:attrName>style.visibility</p:attrName>
                                        </p:attrNameLst>
                                      </p:cBhvr>
                                      <p:to>
                                        <p:strVal val="visible"/>
                                      </p:to>
                                    </p:set>
                                    <p:anim calcmode="lin" valueType="num">
                                      <p:cBhvr additive="base">
                                        <p:cTn id="26" dur="500" fill="hold"/>
                                        <p:tgtEl>
                                          <p:spTgt spid="35">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5">
                                            <p:txEl>
                                              <p:pRg st="4" end="4"/>
                                            </p:txEl>
                                          </p:spTgt>
                                        </p:tgtEl>
                                        <p:attrNameLst>
                                          <p:attrName>style.visibility</p:attrName>
                                        </p:attrNameLst>
                                      </p:cBhvr>
                                      <p:to>
                                        <p:strVal val="visible"/>
                                      </p:to>
                                    </p:set>
                                    <p:anim calcmode="lin" valueType="num">
                                      <p:cBhvr additive="base">
                                        <p:cTn id="32" dur="500" fill="hold"/>
                                        <p:tgtEl>
                                          <p:spTgt spid="35">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5">
                                            <p:txEl>
                                              <p:pRg st="6" end="6"/>
                                            </p:txEl>
                                          </p:spTgt>
                                        </p:tgtEl>
                                        <p:attrNameLst>
                                          <p:attrName>style.visibility</p:attrName>
                                        </p:attrNameLst>
                                      </p:cBhvr>
                                      <p:to>
                                        <p:strVal val="visible"/>
                                      </p:to>
                                    </p:set>
                                    <p:anim calcmode="lin" valueType="num">
                                      <p:cBhvr additive="base">
                                        <p:cTn id="38" dur="500" fill="hold"/>
                                        <p:tgtEl>
                                          <p:spTgt spid="35">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5">
                                            <p:txEl>
                                              <p:pRg st="8" end="8"/>
                                            </p:txEl>
                                          </p:spTgt>
                                        </p:tgtEl>
                                        <p:attrNameLst>
                                          <p:attrName>style.visibility</p:attrName>
                                        </p:attrNameLst>
                                      </p:cBhvr>
                                      <p:to>
                                        <p:strVal val="visible"/>
                                      </p:to>
                                    </p:set>
                                    <p:anim calcmode="lin" valueType="num">
                                      <p:cBhvr additive="base">
                                        <p:cTn id="44" dur="500" fill="hold"/>
                                        <p:tgtEl>
                                          <p:spTgt spid="35">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7">
                                            <p:txEl>
                                              <p:pRg st="0" end="0"/>
                                            </p:txEl>
                                          </p:spTgt>
                                        </p:tgtEl>
                                        <p:attrNameLst>
                                          <p:attrName>style.visibility</p:attrName>
                                        </p:attrNameLst>
                                      </p:cBhvr>
                                      <p:to>
                                        <p:strVal val="visible"/>
                                      </p:to>
                                    </p:set>
                                    <p:animEffect transition="in" filter="blinds(horizontal)">
                                      <p:cBhvr>
                                        <p:cTn id="50" dur="500"/>
                                        <p:tgtEl>
                                          <p:spTgt spid="3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37">
                                            <p:txEl>
                                              <p:pRg st="2" end="2"/>
                                            </p:txEl>
                                          </p:spTgt>
                                        </p:tgtEl>
                                        <p:attrNameLst>
                                          <p:attrName>style.visibility</p:attrName>
                                        </p:attrNameLst>
                                      </p:cBhvr>
                                      <p:to>
                                        <p:strVal val="visible"/>
                                      </p:to>
                                    </p:set>
                                    <p:animEffect transition="in" filter="blinds(horizontal)">
                                      <p:cBhvr>
                                        <p:cTn id="55" dur="500"/>
                                        <p:tgtEl>
                                          <p:spTgt spid="37">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37">
                                            <p:txEl>
                                              <p:pRg st="4" end="4"/>
                                            </p:txEl>
                                          </p:spTgt>
                                        </p:tgtEl>
                                        <p:attrNameLst>
                                          <p:attrName>style.visibility</p:attrName>
                                        </p:attrNameLst>
                                      </p:cBhvr>
                                      <p:to>
                                        <p:strVal val="visible"/>
                                      </p:to>
                                    </p:set>
                                    <p:animEffect transition="in" filter="blinds(horizontal)">
                                      <p:cBhvr>
                                        <p:cTn id="60" dur="500"/>
                                        <p:tgtEl>
                                          <p:spTgt spid="37">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37">
                                            <p:txEl>
                                              <p:pRg st="6" end="6"/>
                                            </p:txEl>
                                          </p:spTgt>
                                        </p:tgtEl>
                                        <p:attrNameLst>
                                          <p:attrName>style.visibility</p:attrName>
                                        </p:attrNameLst>
                                      </p:cBhvr>
                                      <p:to>
                                        <p:strVal val="visible"/>
                                      </p:to>
                                    </p:set>
                                    <p:animEffect transition="in" filter="blinds(horizontal)">
                                      <p:cBhvr>
                                        <p:cTn id="65" dur="500"/>
                                        <p:tgtEl>
                                          <p:spTgt spid="37">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37">
                                            <p:txEl>
                                              <p:pRg st="8" end="8"/>
                                            </p:txEl>
                                          </p:spTgt>
                                        </p:tgtEl>
                                        <p:attrNameLst>
                                          <p:attrName>style.visibility</p:attrName>
                                        </p:attrNameLst>
                                      </p:cBhvr>
                                      <p:to>
                                        <p:strVal val="visible"/>
                                      </p:to>
                                    </p:set>
                                    <p:animEffect transition="in" filter="blinds(horizontal)">
                                      <p:cBhvr>
                                        <p:cTn id="70" dur="500"/>
                                        <p:tgtEl>
                                          <p:spTgt spid="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3490066" y="781349"/>
            <a:ext cx="8682884" cy="576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buNone/>
            </a:pPr>
            <a:r>
              <a:rPr lang="en-US" altLang="zh-CN" sz="1800" dirty="0"/>
              <a:t>Privacy is the claim of individuals, groups, or institutions to </a:t>
            </a:r>
            <a:r>
              <a:rPr lang="en-US" altLang="zh-CN" sz="1800" b="1" dirty="0"/>
              <a:t>determine</a:t>
            </a:r>
            <a:r>
              <a:rPr lang="en-US" altLang="zh-CN" sz="1800" dirty="0"/>
              <a:t> for themselves when, how, and to what extent information about them is communicated to others. </a:t>
            </a:r>
            <a:endParaRPr lang="en-US" altLang="zh-CN" sz="1800" dirty="0"/>
          </a:p>
          <a:p>
            <a:pPr marL="0" indent="0" algn="just">
              <a:buNone/>
            </a:pPr>
            <a:r>
              <a:rPr lang="en-US" altLang="zh-CN" sz="1800" dirty="0"/>
              <a:t>Privacy is the voluntary and temporary </a:t>
            </a:r>
            <a:r>
              <a:rPr lang="en-US" altLang="zh-CN" sz="1800" b="1" dirty="0"/>
              <a:t>withdrawal</a:t>
            </a:r>
            <a:r>
              <a:rPr lang="en-US" altLang="zh-CN" sz="1800" dirty="0"/>
              <a:t> of a person from the general society through physical or psychological means, either in a state of solitude or small-group intimacy or, when among larger groups, in a condition of anonymity or reserve. </a:t>
            </a:r>
            <a:endParaRPr lang="en-US" altLang="zh-CN" sz="1800" dirty="0"/>
          </a:p>
          <a:p>
            <a:pPr marL="0" indent="0" algn="ctr">
              <a:buNone/>
            </a:pPr>
            <a:endParaRPr lang="en-US" altLang="zh-CN" sz="2000" b="1" i="1" dirty="0"/>
          </a:p>
          <a:p>
            <a:pPr marL="0" indent="0" algn="ctr">
              <a:buNone/>
            </a:pPr>
            <a:r>
              <a:rPr lang="en-US" altLang="zh-CN" sz="2000" b="1" i="1" dirty="0"/>
              <a:t>The four states of privacy</a:t>
            </a:r>
            <a:endParaRPr lang="en-US" altLang="zh-CN" sz="2000" b="1" i="1" dirty="0"/>
          </a:p>
          <a:p>
            <a:pPr marL="0" indent="0" algn="just">
              <a:buNone/>
            </a:pPr>
            <a:r>
              <a:rPr lang="en-US" altLang="zh-CN" sz="1800" b="1" dirty="0"/>
              <a:t>Solitude.</a:t>
            </a:r>
            <a:endParaRPr lang="en-US" altLang="zh-CN" sz="1800" b="1" dirty="0"/>
          </a:p>
          <a:p>
            <a:pPr algn="just"/>
            <a:r>
              <a:rPr lang="en-US" altLang="zh-CN" sz="1800" dirty="0"/>
              <a:t>The individual is </a:t>
            </a:r>
            <a:r>
              <a:rPr lang="en-US" altLang="zh-CN" sz="1800" b="1" dirty="0"/>
              <a:t>separated</a:t>
            </a:r>
            <a:r>
              <a:rPr lang="en-US" altLang="zh-CN" sz="1800" dirty="0"/>
              <a:t> from the group and freed from the observation of other persons. But, despite all these physical or psychological intrusions, solitude is the most complete state of privacy that individuals can achieve.</a:t>
            </a:r>
            <a:endParaRPr lang="en-US" altLang="zh-CN" sz="1400" dirty="0"/>
          </a:p>
        </p:txBody>
      </p:sp>
      <p:sp>
        <p:nvSpPr>
          <p:cNvPr id="2" name="矩形 9"/>
          <p:cNvSpPr/>
          <p:nvPr>
            <p:custDataLst>
              <p:tags r:id="rId3"/>
            </p:custDataLst>
          </p:nvPr>
        </p:nvSpPr>
        <p:spPr bwMode="auto">
          <a:xfrm>
            <a:off x="1863725" y="159842"/>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Alan Westin, Privacy and Freedom (1967) </a:t>
            </a:r>
            <a:endParaRPr lang="en-US" altLang="zh-CN" sz="2400" b="1" dirty="0">
              <a:latin typeface="+mn-lt"/>
              <a:sym typeface="Calibri" panose="020F0502020204030204" pitchFamily="34"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50" y="781349"/>
            <a:ext cx="3248766" cy="3886182"/>
          </a:xfrm>
          <a:prstGeom prst="rect">
            <a:avLst/>
          </a:prstGeom>
        </p:spPr>
      </p:pic>
      <p:sp>
        <p:nvSpPr>
          <p:cNvPr id="13" name="文本框 12"/>
          <p:cNvSpPr txBox="1"/>
          <p:nvPr/>
        </p:nvSpPr>
        <p:spPr>
          <a:xfrm>
            <a:off x="396117" y="4802549"/>
            <a:ext cx="2283460" cy="646331"/>
          </a:xfrm>
          <a:prstGeom prst="rect">
            <a:avLst/>
          </a:prstGeom>
          <a:noFill/>
        </p:spPr>
        <p:txBody>
          <a:bodyPr wrap="square">
            <a:spAutoFit/>
          </a:bodyPr>
          <a:lstStyle/>
          <a:p>
            <a:pPr algn="l" fontAlgn="base"/>
            <a:r>
              <a:rPr lang="en-US" altLang="zh-CN" b="0" i="0" dirty="0">
                <a:solidFill>
                  <a:srgbClr val="060607"/>
                </a:solidFill>
                <a:effectLst/>
                <a:latin typeface="inherit"/>
              </a:rPr>
              <a:t>1929</a:t>
            </a:r>
            <a:r>
              <a:rPr lang="zh-CN" altLang="en-US" b="0" i="0" dirty="0">
                <a:solidFill>
                  <a:srgbClr val="060607"/>
                </a:solidFill>
                <a:effectLst/>
                <a:latin typeface="inherit"/>
              </a:rPr>
              <a:t>年</a:t>
            </a:r>
            <a:r>
              <a:rPr lang="en-US" altLang="zh-CN" b="0" i="0" dirty="0">
                <a:solidFill>
                  <a:srgbClr val="060607"/>
                </a:solidFill>
                <a:effectLst/>
                <a:latin typeface="inherit"/>
              </a:rPr>
              <a:t>-2013</a:t>
            </a:r>
            <a:r>
              <a:rPr lang="zh-CN" altLang="en-US" b="0" i="0" dirty="0">
                <a:solidFill>
                  <a:srgbClr val="060607"/>
                </a:solidFill>
                <a:effectLst/>
                <a:latin typeface="inherit"/>
              </a:rPr>
              <a:t>年</a:t>
            </a:r>
            <a:endParaRPr lang="en-US" altLang="zh-CN" b="0" i="0" dirty="0">
              <a:solidFill>
                <a:srgbClr val="060607"/>
              </a:solidFill>
              <a:effectLst/>
              <a:latin typeface="inherit"/>
            </a:endParaRPr>
          </a:p>
          <a:p>
            <a:pPr algn="l" fontAlgn="base"/>
            <a:r>
              <a:rPr lang="zh-CN" altLang="en-US" b="1" i="0" dirty="0">
                <a:solidFill>
                  <a:srgbClr val="060607"/>
                </a:solidFill>
                <a:effectLst/>
                <a:latin typeface="-apple-system"/>
              </a:rPr>
              <a:t>哥伦比亚大学教授</a:t>
            </a:r>
            <a:endParaRPr lang="zh-CN" altLang="en-US" b="0" i="0" dirty="0">
              <a:solidFill>
                <a:srgbClr val="060607"/>
              </a:solidFill>
              <a:effectLst/>
              <a:latin typeface="inherit"/>
            </a:endParaRPr>
          </a:p>
        </p:txBody>
      </p:sp>
      <p:sp>
        <p:nvSpPr>
          <p:cNvPr id="14" name="Rectangle 3"/>
          <p:cNvSpPr txBox="1"/>
          <p:nvPr>
            <p:custDataLst>
              <p:tags r:id="rId5"/>
            </p:custDataLst>
          </p:nvPr>
        </p:nvSpPr>
        <p:spPr bwMode="auto">
          <a:xfrm>
            <a:off x="3489960" y="4692015"/>
            <a:ext cx="8682990" cy="1280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buNone/>
            </a:pPr>
            <a:r>
              <a:rPr lang="en-US" altLang="zh-CN" sz="1800" b="1" dirty="0"/>
              <a:t>Intimacy</a:t>
            </a:r>
            <a:endParaRPr lang="en-US" altLang="zh-CN" sz="1800" b="1" dirty="0"/>
          </a:p>
          <a:p>
            <a:pPr algn="just"/>
            <a:r>
              <a:rPr lang="en-US" altLang="zh-CN" sz="1800" dirty="0"/>
              <a:t>The individual is acting as part of a small unit that claims and is allowed to exercise </a:t>
            </a:r>
            <a:r>
              <a:rPr lang="en-US" altLang="zh-CN" sz="1800" b="1" dirty="0"/>
              <a:t>corporate seclusion </a:t>
            </a:r>
            <a:r>
              <a:rPr lang="en-US" altLang="zh-CN" sz="1800" dirty="0"/>
              <a:t>so that it may achieve a close, relaxed, and frank relationship between two or more individuals. </a:t>
            </a: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22" presetClass="entr" presetSubtype="8"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animEffec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
                                            <p:txEl>
                                              <p:pRg st="3" end="3"/>
                                            </p:txEl>
                                          </p:spTgt>
                                        </p:tgtEl>
                                        <p:attrNameLst>
                                          <p:attrName>style.visibility</p:attrName>
                                        </p:attrNameLst>
                                      </p:cBhvr>
                                      <p:to>
                                        <p:strVal val="visible"/>
                                      </p:to>
                                    </p:set>
                                    <p:anim calcmode="lin" valueType="num">
                                      <p:cBhvr additive="base">
                                        <p:cTn id="26"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 calcmode="lin" valueType="num">
                                      <p:cBhvr additive="base">
                                        <p:cTn id="32"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1">
                                            <p:txEl>
                                              <p:pRg st="5" end="5"/>
                                            </p:txEl>
                                          </p:spTgt>
                                        </p:tgtEl>
                                        <p:attrNameLst>
                                          <p:attrName>style.visibility</p:attrName>
                                        </p:attrNameLst>
                                      </p:cBhvr>
                                      <p:to>
                                        <p:strVal val="visible"/>
                                      </p:to>
                                    </p:set>
                                    <p:anim calcmode="lin" valueType="num">
                                      <p:cBhvr additive="base">
                                        <p:cTn id="36"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additive="base">
                                        <p:cTn id="4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4">
                                            <p:txEl>
                                              <p:pRg st="1" end="1"/>
                                            </p:txEl>
                                          </p:spTgt>
                                        </p:tgtEl>
                                        <p:attrNameLst>
                                          <p:attrName>style.visibility</p:attrName>
                                        </p:attrNameLst>
                                      </p:cBhvr>
                                      <p:to>
                                        <p:strVal val="visible"/>
                                      </p:to>
                                    </p:set>
                                    <p:anim calcmode="lin" valueType="num">
                                      <p:cBhvr additive="base">
                                        <p:cTn id="46"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3490066" y="781349"/>
            <a:ext cx="8682884" cy="576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buNone/>
            </a:pPr>
            <a:r>
              <a:rPr lang="zh-CN" altLang="en-US" sz="1400" dirty="0"/>
              <a:t>隐私是个人、团体或机构为自己决定，关于他们的信息在何时、以何种方式以及在何种程度上与他人沟通的权利主张。</a:t>
            </a:r>
            <a:endParaRPr lang="zh-CN" altLang="en-US" sz="1400" dirty="0"/>
          </a:p>
          <a:p>
            <a:pPr marL="0" indent="0" algn="just">
              <a:buNone/>
            </a:pPr>
            <a:endParaRPr lang="en-US" altLang="zh-CN" sz="1400" dirty="0"/>
          </a:p>
          <a:p>
            <a:pPr marL="0" indent="0" algn="just">
              <a:buNone/>
            </a:pPr>
            <a:r>
              <a:rPr lang="zh-CN" altLang="en-US" sz="1400" dirty="0"/>
              <a:t>隐私是个人通过物理或心理手段，自愿地、暂时地脱离大众社会，或进入独处状态，或处于小团体亲密关系之中，或者在较大群体中，处于匿名或矜持的状态。</a:t>
            </a:r>
            <a:endParaRPr lang="zh-CN" altLang="en-US" sz="1400" dirty="0"/>
          </a:p>
          <a:p>
            <a:pPr marL="0" indent="0" algn="just">
              <a:buNone/>
            </a:pPr>
            <a:endParaRPr lang="en-US" altLang="zh-CN" sz="1400" dirty="0"/>
          </a:p>
          <a:p>
            <a:pPr marL="0" indent="0" algn="just">
              <a:buNone/>
            </a:pPr>
            <a:r>
              <a:rPr lang="zh-CN" altLang="en-US" sz="1400" dirty="0"/>
              <a:t>隐私的四种状态</a:t>
            </a:r>
            <a:endParaRPr lang="zh-CN" altLang="en-US" sz="1400" dirty="0"/>
          </a:p>
          <a:p>
            <a:pPr marL="0" indent="0" algn="just">
              <a:buNone/>
            </a:pPr>
            <a:endParaRPr lang="en-US" altLang="zh-CN" sz="1400" dirty="0"/>
          </a:p>
          <a:p>
            <a:pPr marL="0" indent="0" algn="just">
              <a:buNone/>
            </a:pPr>
            <a:r>
              <a:rPr lang="zh-CN" altLang="en-US" sz="1400" dirty="0"/>
              <a:t>独处</a:t>
            </a:r>
            <a:r>
              <a:rPr lang="en-US" altLang="zh-CN" sz="1400" dirty="0"/>
              <a:t> (Solitude)</a:t>
            </a:r>
            <a:endParaRPr lang="en-US" altLang="zh-CN" sz="1400" dirty="0"/>
          </a:p>
          <a:p>
            <a:pPr marL="0" indent="0" algn="just">
              <a:buNone/>
            </a:pPr>
            <a:r>
              <a:rPr lang="zh-CN" altLang="en-US" sz="1400" dirty="0"/>
              <a:t>个人与群体分离，不受他人观察。但是，尽管存在所有这些物理上或心理上的侵扰，独处是个人所能达到的最完全的隐私状态。</a:t>
            </a:r>
            <a:endParaRPr lang="zh-CN" altLang="en-US" sz="1400" dirty="0"/>
          </a:p>
        </p:txBody>
      </p:sp>
      <p:sp>
        <p:nvSpPr>
          <p:cNvPr id="2" name="矩形 9"/>
          <p:cNvSpPr/>
          <p:nvPr>
            <p:custDataLst>
              <p:tags r:id="rId3"/>
            </p:custDataLst>
          </p:nvPr>
        </p:nvSpPr>
        <p:spPr bwMode="auto">
          <a:xfrm>
            <a:off x="1863725" y="159842"/>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Alan Westin, Privacy and Freedom (1967) </a:t>
            </a:r>
            <a:endParaRPr lang="en-US" altLang="zh-CN" sz="2400" b="1" dirty="0">
              <a:latin typeface="+mn-lt"/>
              <a:sym typeface="Calibri" panose="020F0502020204030204" pitchFamily="34"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50" y="781349"/>
            <a:ext cx="3248766" cy="3886182"/>
          </a:xfrm>
          <a:prstGeom prst="rect">
            <a:avLst/>
          </a:prstGeom>
        </p:spPr>
      </p:pic>
      <p:sp>
        <p:nvSpPr>
          <p:cNvPr id="13" name="文本框 12"/>
          <p:cNvSpPr txBox="1"/>
          <p:nvPr/>
        </p:nvSpPr>
        <p:spPr>
          <a:xfrm>
            <a:off x="396117" y="4802549"/>
            <a:ext cx="2283460" cy="646331"/>
          </a:xfrm>
          <a:prstGeom prst="rect">
            <a:avLst/>
          </a:prstGeom>
          <a:noFill/>
        </p:spPr>
        <p:txBody>
          <a:bodyPr wrap="square">
            <a:spAutoFit/>
          </a:bodyPr>
          <a:lstStyle/>
          <a:p>
            <a:pPr algn="l" fontAlgn="base"/>
            <a:r>
              <a:rPr lang="en-US" altLang="zh-CN" b="0" i="0" dirty="0">
                <a:solidFill>
                  <a:srgbClr val="060607"/>
                </a:solidFill>
                <a:effectLst/>
                <a:latin typeface="inherit"/>
              </a:rPr>
              <a:t>1929</a:t>
            </a:r>
            <a:r>
              <a:rPr lang="zh-CN" altLang="en-US" b="0" i="0" dirty="0">
                <a:solidFill>
                  <a:srgbClr val="060607"/>
                </a:solidFill>
                <a:effectLst/>
                <a:latin typeface="inherit"/>
              </a:rPr>
              <a:t>年</a:t>
            </a:r>
            <a:r>
              <a:rPr lang="en-US" altLang="zh-CN" b="0" i="0" dirty="0">
                <a:solidFill>
                  <a:srgbClr val="060607"/>
                </a:solidFill>
                <a:effectLst/>
                <a:latin typeface="inherit"/>
              </a:rPr>
              <a:t>-2013</a:t>
            </a:r>
            <a:r>
              <a:rPr lang="zh-CN" altLang="en-US" b="0" i="0" dirty="0">
                <a:solidFill>
                  <a:srgbClr val="060607"/>
                </a:solidFill>
                <a:effectLst/>
                <a:latin typeface="inherit"/>
              </a:rPr>
              <a:t>年</a:t>
            </a:r>
            <a:endParaRPr lang="en-US" altLang="zh-CN" b="0" i="0" dirty="0">
              <a:solidFill>
                <a:srgbClr val="060607"/>
              </a:solidFill>
              <a:effectLst/>
              <a:latin typeface="inherit"/>
            </a:endParaRPr>
          </a:p>
          <a:p>
            <a:pPr algn="l" fontAlgn="base"/>
            <a:r>
              <a:rPr lang="zh-CN" altLang="en-US" b="1" i="0" dirty="0">
                <a:solidFill>
                  <a:srgbClr val="060607"/>
                </a:solidFill>
                <a:effectLst/>
                <a:latin typeface="-apple-system"/>
              </a:rPr>
              <a:t>哥伦比亚大学教授</a:t>
            </a:r>
            <a:endParaRPr lang="zh-CN" altLang="en-US" b="0" i="0" dirty="0">
              <a:solidFill>
                <a:srgbClr val="060607"/>
              </a:solidFill>
              <a:effectLst/>
              <a:latin typeface="inherit"/>
            </a:endParaRPr>
          </a:p>
        </p:txBody>
      </p:sp>
      <p:sp>
        <p:nvSpPr>
          <p:cNvPr id="14" name="Rectangle 3"/>
          <p:cNvSpPr txBox="1"/>
          <p:nvPr>
            <p:custDataLst>
              <p:tags r:id="rId5"/>
            </p:custDataLst>
          </p:nvPr>
        </p:nvSpPr>
        <p:spPr bwMode="auto">
          <a:xfrm>
            <a:off x="3509010" y="4209415"/>
            <a:ext cx="8682990" cy="1280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buNone/>
            </a:pPr>
            <a:r>
              <a:rPr lang="zh-CN" altLang="en-US" sz="1800" dirty="0"/>
              <a:t>亲密</a:t>
            </a:r>
            <a:r>
              <a:rPr lang="en-US" altLang="zh-CN" sz="1800" dirty="0"/>
              <a:t> (Intimacy)</a:t>
            </a:r>
            <a:endParaRPr lang="en-US" altLang="zh-CN" sz="1800" dirty="0"/>
          </a:p>
          <a:p>
            <a:pPr marL="0" indent="0" algn="just">
              <a:buNone/>
            </a:pPr>
            <a:endParaRPr lang="en-US" altLang="zh-CN" sz="1800" dirty="0"/>
          </a:p>
          <a:p>
            <a:pPr marL="0" indent="0" algn="just">
              <a:buNone/>
            </a:pPr>
            <a:r>
              <a:rPr lang="zh-CN" altLang="en-US" sz="1800" dirty="0"/>
              <a:t>个人作为一个小单位的成员行事，该单位主张并被允许实行集体性的隐退（</a:t>
            </a:r>
            <a:r>
              <a:rPr lang="en-US" altLang="zh-CN" sz="1800" dirty="0"/>
              <a:t>corporate seclusion</a:t>
            </a:r>
            <a:r>
              <a:rPr lang="zh-CN" altLang="en-US" sz="1800" dirty="0"/>
              <a:t>），以便在两个或多个个体之间建立起一种紧密、放松且坦诚的关系。</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22" presetClass="entr" presetSubtype="8"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animEffec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 calcmode="lin" valueType="num">
                                      <p:cBhvr additive="base">
                                        <p:cTn id="2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anim calcmode="lin" valueType="num">
                                      <p:cBhvr additive="base">
                                        <p:cTn id="33"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xEl>
                                              <p:pRg st="7" end="7"/>
                                            </p:txEl>
                                          </p:spTgt>
                                        </p:tgtEl>
                                        <p:attrNameLst>
                                          <p:attrName>style.visibility</p:attrName>
                                        </p:attrNameLst>
                                      </p:cBhvr>
                                      <p:to>
                                        <p:strVal val="visible"/>
                                      </p:to>
                                    </p:set>
                                    <p:anim calcmode="lin" valueType="num">
                                      <p:cBhvr additive="base">
                                        <p:cTn id="39"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xEl>
                                              <p:pRg st="2" end="2"/>
                                            </p:txEl>
                                          </p:spTgt>
                                        </p:tgtEl>
                                        <p:attrNameLst>
                                          <p:attrName>style.visibility</p:attrName>
                                        </p:attrNameLst>
                                      </p:cBhvr>
                                      <p:to>
                                        <p:strVal val="visible"/>
                                      </p:to>
                                    </p:set>
                                    <p:anim calcmode="lin" valueType="num">
                                      <p:cBhvr additive="base">
                                        <p:cTn id="51"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2" name="矩形 9"/>
          <p:cNvSpPr/>
          <p:nvPr>
            <p:custDataLst>
              <p:tags r:id="rId2"/>
            </p:custDataLst>
          </p:nvPr>
        </p:nvSpPr>
        <p:spPr bwMode="auto">
          <a:xfrm>
            <a:off x="1665605" y="138262"/>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Alan Westin, Privacy and Freedom (1967) </a:t>
            </a:r>
            <a:endParaRPr lang="en-US" altLang="zh-CN" sz="2400" b="1" dirty="0">
              <a:latin typeface="+mn-lt"/>
              <a:sym typeface="Calibri" panose="020F0502020204030204" pitchFamily="34" charset="0"/>
            </a:endParaRPr>
          </a:p>
        </p:txBody>
      </p:sp>
      <p:sp>
        <p:nvSpPr>
          <p:cNvPr id="14" name="Rectangle 3"/>
          <p:cNvSpPr txBox="1"/>
          <p:nvPr/>
        </p:nvSpPr>
        <p:spPr bwMode="auto">
          <a:xfrm>
            <a:off x="-28576" y="938213"/>
            <a:ext cx="12192000" cy="205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lnSpc>
                <a:spcPct val="100000"/>
              </a:lnSpc>
              <a:buNone/>
            </a:pPr>
            <a:r>
              <a:rPr lang="en-US" altLang="zh-CN" sz="1800" b="1" dirty="0"/>
              <a:t>Anonymity. </a:t>
            </a:r>
            <a:endParaRPr lang="en-US" altLang="zh-CN" sz="1800" b="1" dirty="0"/>
          </a:p>
          <a:p>
            <a:pPr algn="just">
              <a:lnSpc>
                <a:spcPct val="100000"/>
              </a:lnSpc>
            </a:pPr>
            <a:r>
              <a:rPr lang="en-US" altLang="zh-CN" sz="1800" dirty="0"/>
              <a:t>Occurs when the individual is in public places or performing public acts but still seeks, and finds, freedom from identification and surveillance. Unless he is a well-known celebrity, he does not expect to be </a:t>
            </a:r>
            <a:r>
              <a:rPr lang="en-US" altLang="zh-CN" sz="1800" b="1" dirty="0"/>
              <a:t>personally identified </a:t>
            </a:r>
            <a:r>
              <a:rPr lang="en-US" altLang="zh-CN" sz="1800" dirty="0"/>
              <a:t>and held to the full rules of behavior and role that would operate if he were known to those observing him. </a:t>
            </a:r>
            <a:endParaRPr lang="en-US" altLang="zh-CN" sz="1800" dirty="0"/>
          </a:p>
          <a:p>
            <a:pPr algn="just">
              <a:lnSpc>
                <a:spcPct val="100000"/>
              </a:lnSpc>
            </a:pPr>
            <a:r>
              <a:rPr lang="en-US" altLang="zh-CN" sz="1800" dirty="0">
                <a:cs typeface="Calibri" panose="020F0502020204030204" pitchFamily="34" charset="0"/>
                <a:sym typeface="+mn-ea"/>
              </a:rPr>
              <a:t>Still another kind of anonymity is </a:t>
            </a:r>
            <a:r>
              <a:rPr lang="en-US" altLang="zh-CN" sz="1800" b="1" dirty="0">
                <a:cs typeface="Calibri" panose="020F0502020204030204" pitchFamily="34" charset="0"/>
                <a:sym typeface="+mn-ea"/>
              </a:rPr>
              <a:t>the publication of ideas anonymously</a:t>
            </a:r>
            <a:r>
              <a:rPr lang="en-US" altLang="zh-CN" sz="1800" dirty="0">
                <a:cs typeface="Calibri" panose="020F0502020204030204" pitchFamily="34" charset="0"/>
                <a:sym typeface="+mn-ea"/>
              </a:rPr>
              <a:t>. </a:t>
            </a:r>
            <a:endParaRPr lang="en-US" altLang="zh-CN" sz="1800" dirty="0">
              <a:latin typeface="Calibri" panose="020F0502020204030204" pitchFamily="34" charset="0"/>
              <a:cs typeface="Calibri" panose="020F0502020204030204" pitchFamily="34" charset="0"/>
            </a:endParaRPr>
          </a:p>
          <a:p>
            <a:pPr algn="just">
              <a:lnSpc>
                <a:spcPct val="100000"/>
              </a:lnSpc>
            </a:pPr>
            <a:endParaRPr lang="en-US" altLang="zh-CN" sz="1800" dirty="0"/>
          </a:p>
          <a:p>
            <a:pPr algn="just">
              <a:lnSpc>
                <a:spcPct val="150000"/>
              </a:lnSpc>
            </a:pPr>
            <a:endParaRPr lang="en-US" altLang="zh-CN" sz="1800" dirty="0"/>
          </a:p>
        </p:txBody>
      </p:sp>
      <p:sp>
        <p:nvSpPr>
          <p:cNvPr id="16" name="矩形 15"/>
          <p:cNvSpPr/>
          <p:nvPr/>
        </p:nvSpPr>
        <p:spPr>
          <a:xfrm>
            <a:off x="9525" y="2302153"/>
            <a:ext cx="12172949" cy="368300"/>
          </a:xfrm>
          <a:prstGeom prst="rect">
            <a:avLst/>
          </a:prstGeom>
        </p:spPr>
        <p:txBody>
          <a:bodyPr wrap="square">
            <a:spAutoFit/>
          </a:bodyPr>
          <a:lstStyle/>
          <a:p>
            <a:pPr marL="285750" indent="-285750" algn="just">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p:txBody>
      </p:sp>
      <p:sp>
        <p:nvSpPr>
          <p:cNvPr id="17" name="文本框 16"/>
          <p:cNvSpPr txBox="1"/>
          <p:nvPr/>
        </p:nvSpPr>
        <p:spPr>
          <a:xfrm>
            <a:off x="38102" y="3124598"/>
            <a:ext cx="12163424" cy="1891665"/>
          </a:xfrm>
          <a:prstGeom prst="rect">
            <a:avLst/>
          </a:prstGeom>
          <a:noFill/>
        </p:spPr>
        <p:txBody>
          <a:bodyPr wrap="square">
            <a:spAutoFit/>
          </a:bodyPr>
          <a:lstStyle/>
          <a:p>
            <a:pPr marL="0" indent="0" algn="just">
              <a:lnSpc>
                <a:spcPct val="150000"/>
              </a:lnSpc>
              <a:buNone/>
            </a:pPr>
            <a:r>
              <a:rPr lang="en-US" altLang="zh-CN" sz="1800" b="1" dirty="0">
                <a:solidFill>
                  <a:srgbClr val="060607"/>
                </a:solidFill>
                <a:latin typeface="Calibri" panose="020F0502020204030204" pitchFamily="34" charset="0"/>
                <a:cs typeface="Calibri" panose="020F0502020204030204" pitchFamily="34" charset="0"/>
              </a:rPr>
              <a:t>Confidentiality</a:t>
            </a:r>
            <a:endParaRPr lang="en-US" altLang="zh-CN" sz="1800" b="1" dirty="0">
              <a:solidFill>
                <a:srgbClr val="060607"/>
              </a:solidFill>
              <a:latin typeface="Calibri" panose="020F0502020204030204" pitchFamily="34" charset="0"/>
              <a:cs typeface="Calibri" panose="020F0502020204030204" pitchFamily="34" charset="0"/>
            </a:endParaRPr>
          </a:p>
          <a:p>
            <a:pPr marL="285750" indent="-285750" algn="just">
              <a:lnSpc>
                <a:spcPct val="100000"/>
              </a:lnSpc>
              <a:buFont typeface="Arial" panose="020B0604020202020204" pitchFamily="34" charset="0"/>
              <a:buChar char="•"/>
            </a:pPr>
            <a:r>
              <a:rPr lang="en-US" altLang="zh-CN" dirty="0">
                <a:latin typeface="Calibri" panose="020F0502020204030204" pitchFamily="34" charset="0"/>
                <a:cs typeface="Calibri" panose="020F0502020204030204" pitchFamily="34" charset="0"/>
              </a:rPr>
              <a:t>The creation of a psychological barrier against unwanted intrusion; this occurs when the individual’s need to limit communication about himself is protected by the willing discretion of those surrounding him. </a:t>
            </a:r>
            <a:endParaRPr lang="en-US" altLang="zh-CN" dirty="0">
              <a:latin typeface="Calibri" panose="020F0502020204030204" pitchFamily="34" charset="0"/>
              <a:cs typeface="Calibri" panose="020F0502020204030204" pitchFamily="34" charset="0"/>
            </a:endParaRPr>
          </a:p>
          <a:p>
            <a:pPr marL="285750" indent="-285750" algn="just">
              <a:lnSpc>
                <a:spcPct val="100000"/>
              </a:lnSpc>
              <a:buFont typeface="Arial" panose="020B0604020202020204" pitchFamily="34" charset="0"/>
              <a:buChar char="•"/>
            </a:pPr>
            <a:r>
              <a:rPr lang="en-US" altLang="zh-CN" dirty="0">
                <a:latin typeface="Calibri" panose="020F0502020204030204" pitchFamily="34" charset="0"/>
                <a:cs typeface="Calibri" panose="020F0502020204030204" pitchFamily="34" charset="0"/>
              </a:rPr>
              <a:t>Most of our lives are spent not in solitude or anonymity but in situations of intimacy and in group settings where we are known to others. Even in the most intimate relations, communication of self to others is always incomplete and is based on the need to hold back some parts of one’s self as either too personal and sacred or too shameful and profane to express. </a:t>
            </a:r>
            <a:endParaRPr lang="en-US" altLang="zh-CN"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22" presetClass="entr" presetSubtype="8"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animEffec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blinds(horizontal)">
                                      <p:cBhvr>
                                        <p:cTn id="25" dur="500"/>
                                        <p:tgtEl>
                                          <p:spTgt spid="14">
                                            <p:txEl>
                                              <p:pRg st="0" end="0"/>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4">
                                            <p:txEl>
                                              <p:pRg st="1" end="1"/>
                                            </p:txEl>
                                          </p:spTgt>
                                        </p:tgtEl>
                                        <p:attrNameLst>
                                          <p:attrName>style.visibility</p:attrName>
                                        </p:attrNameLst>
                                      </p:cBhvr>
                                      <p:to>
                                        <p:strVal val="visible"/>
                                      </p:to>
                                    </p:set>
                                    <p:animEffect transition="in" filter="blinds(horizontal)">
                                      <p:cBhvr>
                                        <p:cTn id="28" dur="500"/>
                                        <p:tgtEl>
                                          <p:spTgt spid="14">
                                            <p:txEl>
                                              <p:pRg st="1" end="1"/>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animEffect transition="in" filter="blinds(horizontal)">
                                      <p:cBhvr>
                                        <p:cTn id="31" dur="500"/>
                                        <p:tgtEl>
                                          <p:spTgt spid="1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blinds(horizontal)">
                                      <p:cBhvr>
                                        <p:cTn id="36" dur="500"/>
                                        <p:tgtEl>
                                          <p:spTgt spid="17">
                                            <p:txEl>
                                              <p:pRg st="0" end="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17">
                                            <p:txEl>
                                              <p:pRg st="1" end="1"/>
                                            </p:txEl>
                                          </p:spTgt>
                                        </p:tgtEl>
                                        <p:attrNameLst>
                                          <p:attrName>style.visibility</p:attrName>
                                        </p:attrNameLst>
                                      </p:cBhvr>
                                      <p:to>
                                        <p:strVal val="visible"/>
                                      </p:to>
                                    </p:set>
                                    <p:animEffect transition="in" filter="blinds(horizontal)">
                                      <p:cBhvr>
                                        <p:cTn id="39" dur="500"/>
                                        <p:tgtEl>
                                          <p:spTgt spid="17">
                                            <p:txEl>
                                              <p:pRg st="1" end="1"/>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xEl>
                                              <p:pRg st="2" end="2"/>
                                            </p:txEl>
                                          </p:spTgt>
                                        </p:tgtEl>
                                        <p:attrNameLst>
                                          <p:attrName>style.visibility</p:attrName>
                                        </p:attrNameLst>
                                      </p:cBhvr>
                                      <p:to>
                                        <p:strVal val="visible"/>
                                      </p:to>
                                    </p:set>
                                    <p:animEffect transition="in" filter="blinds(horizontal)">
                                      <p:cBhvr>
                                        <p:cTn id="4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P spid="14" grpId="0"/>
      <p:bldP spid="1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2" name="矩形 9"/>
          <p:cNvSpPr/>
          <p:nvPr>
            <p:custDataLst>
              <p:tags r:id="rId2"/>
            </p:custDataLst>
          </p:nvPr>
        </p:nvSpPr>
        <p:spPr bwMode="auto">
          <a:xfrm>
            <a:off x="1665605" y="138262"/>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Alan Westin, Privacy and Freedom (1967) </a:t>
            </a:r>
            <a:endParaRPr lang="en-US" altLang="zh-CN" sz="2400" b="1" dirty="0">
              <a:latin typeface="+mn-lt"/>
              <a:sym typeface="Calibri" panose="020F0502020204030204" pitchFamily="34" charset="0"/>
            </a:endParaRPr>
          </a:p>
        </p:txBody>
      </p:sp>
      <p:sp>
        <p:nvSpPr>
          <p:cNvPr id="14" name="Rectangle 3"/>
          <p:cNvSpPr txBox="1"/>
          <p:nvPr/>
        </p:nvSpPr>
        <p:spPr bwMode="auto">
          <a:xfrm>
            <a:off x="-28575" y="738505"/>
            <a:ext cx="12192000" cy="180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lnSpc>
                <a:spcPct val="100000"/>
              </a:lnSpc>
              <a:buNone/>
            </a:pPr>
            <a:r>
              <a:rPr lang="zh-CN" altLang="en-US" sz="1800" dirty="0"/>
              <a:t>匿名</a:t>
            </a:r>
            <a:r>
              <a:rPr lang="en-US" altLang="zh-CN" sz="1800" dirty="0"/>
              <a:t> (Anonymity)</a:t>
            </a:r>
            <a:endParaRPr lang="en-US" altLang="zh-CN" sz="1800" dirty="0"/>
          </a:p>
          <a:p>
            <a:pPr marL="0" indent="0" algn="just">
              <a:lnSpc>
                <a:spcPct val="100000"/>
              </a:lnSpc>
              <a:buNone/>
            </a:pPr>
            <a:endParaRPr lang="en-US" altLang="zh-CN" sz="1800" dirty="0"/>
          </a:p>
          <a:p>
            <a:pPr marL="0" indent="0" algn="just">
              <a:lnSpc>
                <a:spcPct val="100000"/>
              </a:lnSpc>
              <a:buNone/>
            </a:pPr>
            <a:r>
              <a:rPr lang="zh-CN" altLang="en-US" sz="1800" dirty="0"/>
              <a:t>当个体身处公共场所或从事公共行为，但仍然寻求并获得了免于被识别和监视的自由时，匿名就发生了。除非他是知名人士，否则他不会预料到自己会被人认出，并被要求遵守那些在他被观察者认识的情况下才会适用的全部行为和角色规范。</a:t>
            </a:r>
            <a:endParaRPr lang="zh-CN" altLang="en-US" sz="1800" dirty="0"/>
          </a:p>
          <a:p>
            <a:pPr marL="0" indent="0" algn="just">
              <a:lnSpc>
                <a:spcPct val="100000"/>
              </a:lnSpc>
              <a:buNone/>
            </a:pPr>
            <a:endParaRPr lang="en-US" altLang="zh-CN" sz="1800" dirty="0"/>
          </a:p>
          <a:p>
            <a:pPr marL="0" indent="0" algn="just">
              <a:lnSpc>
                <a:spcPct val="100000"/>
              </a:lnSpc>
              <a:buNone/>
            </a:pPr>
            <a:r>
              <a:rPr lang="zh-CN" altLang="en-US" sz="1800" dirty="0"/>
              <a:t>另一种匿名形式是匿名发表观点。</a:t>
            </a:r>
            <a:endParaRPr lang="zh-CN" altLang="en-US" sz="1800" dirty="0"/>
          </a:p>
        </p:txBody>
      </p:sp>
      <p:sp>
        <p:nvSpPr>
          <p:cNvPr id="16" name="矩形 15"/>
          <p:cNvSpPr/>
          <p:nvPr/>
        </p:nvSpPr>
        <p:spPr>
          <a:xfrm>
            <a:off x="9525" y="2302153"/>
            <a:ext cx="12172949" cy="368300"/>
          </a:xfrm>
          <a:prstGeom prst="rect">
            <a:avLst/>
          </a:prstGeom>
        </p:spPr>
        <p:txBody>
          <a:bodyPr wrap="square">
            <a:spAutoFit/>
          </a:bodyPr>
          <a:lstStyle/>
          <a:p>
            <a:pPr marL="285750" indent="-285750" algn="just">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p:txBody>
      </p:sp>
      <p:sp>
        <p:nvSpPr>
          <p:cNvPr id="17" name="文本框 16"/>
          <p:cNvSpPr txBox="1"/>
          <p:nvPr/>
        </p:nvSpPr>
        <p:spPr>
          <a:xfrm>
            <a:off x="38102" y="3124598"/>
            <a:ext cx="12163424" cy="3415030"/>
          </a:xfrm>
          <a:prstGeom prst="rect">
            <a:avLst/>
          </a:prstGeom>
          <a:noFill/>
        </p:spPr>
        <p:txBody>
          <a:bodyPr wrap="square">
            <a:spAutoFit/>
          </a:bodyPr>
          <a:lstStyle/>
          <a:p>
            <a:pPr marL="0" indent="0" algn="just">
              <a:lnSpc>
                <a:spcPct val="150000"/>
              </a:lnSpc>
              <a:buNone/>
            </a:pPr>
            <a:r>
              <a:rPr lang="zh-CN" altLang="en-US" dirty="0">
                <a:latin typeface="Calibri" panose="020F0502020204030204" pitchFamily="34" charset="0"/>
                <a:cs typeface="Calibri" panose="020F0502020204030204" pitchFamily="34" charset="0"/>
              </a:rPr>
              <a:t>保密</a:t>
            </a:r>
            <a:r>
              <a:rPr lang="en-US" altLang="zh-CN" dirty="0">
                <a:latin typeface="Calibri" panose="020F0502020204030204" pitchFamily="34" charset="0"/>
                <a:cs typeface="Calibri" panose="020F0502020204030204" pitchFamily="34" charset="0"/>
              </a:rPr>
              <a:t> (Confidentiality)</a:t>
            </a:r>
            <a:endParaRPr lang="en-US" altLang="zh-CN" dirty="0">
              <a:latin typeface="Calibri" panose="020F0502020204030204" pitchFamily="34" charset="0"/>
              <a:cs typeface="Calibri" panose="020F0502020204030204" pitchFamily="34" charset="0"/>
            </a:endParaRPr>
          </a:p>
          <a:p>
            <a:pPr marL="0" indent="0" algn="just">
              <a:lnSpc>
                <a:spcPct val="150000"/>
              </a:lnSpc>
              <a:buNone/>
            </a:pPr>
            <a:endParaRPr lang="en-US" altLang="zh-CN" dirty="0">
              <a:latin typeface="Calibri" panose="020F0502020204030204" pitchFamily="34" charset="0"/>
              <a:cs typeface="Calibri" panose="020F0502020204030204" pitchFamily="34" charset="0"/>
            </a:endParaRPr>
          </a:p>
          <a:p>
            <a:pPr marL="0" indent="0" algn="just">
              <a:lnSpc>
                <a:spcPct val="150000"/>
              </a:lnSpc>
              <a:buNone/>
            </a:pPr>
            <a:r>
              <a:rPr lang="zh-CN" altLang="en-US" dirty="0">
                <a:latin typeface="Calibri" panose="020F0502020204030204" pitchFamily="34" charset="0"/>
                <a:cs typeface="Calibri" panose="020F0502020204030204" pitchFamily="34" charset="0"/>
              </a:rPr>
              <a:t>这是指建立一道心理屏障以抵御不必要的侵扰；当个体限制谈论自身信息的需求，得到其周围人自愿的审慎处理和保护时，保密就实现了。</a:t>
            </a:r>
            <a:endParaRPr lang="zh-CN" altLang="en-US" dirty="0">
              <a:latin typeface="Calibri" panose="020F0502020204030204" pitchFamily="34" charset="0"/>
              <a:cs typeface="Calibri" panose="020F0502020204030204" pitchFamily="34" charset="0"/>
            </a:endParaRPr>
          </a:p>
          <a:p>
            <a:pPr marL="0" indent="0" algn="just">
              <a:lnSpc>
                <a:spcPct val="150000"/>
              </a:lnSpc>
              <a:buNone/>
            </a:pPr>
            <a:endParaRPr lang="en-US" altLang="zh-CN" dirty="0">
              <a:latin typeface="Calibri" panose="020F0502020204030204" pitchFamily="34" charset="0"/>
              <a:cs typeface="Calibri" panose="020F0502020204030204" pitchFamily="34" charset="0"/>
            </a:endParaRPr>
          </a:p>
          <a:p>
            <a:pPr marL="0" indent="0" algn="just">
              <a:lnSpc>
                <a:spcPct val="150000"/>
              </a:lnSpc>
              <a:buNone/>
            </a:pPr>
            <a:r>
              <a:rPr lang="zh-CN" altLang="en-US" dirty="0">
                <a:latin typeface="Calibri" panose="020F0502020204030204" pitchFamily="34" charset="0"/>
                <a:cs typeface="Calibri" panose="020F0502020204030204" pitchFamily="34" charset="0"/>
              </a:rPr>
              <a:t>我们生命中的大部分时间并非在独处或匿名中度过，而是在亲密关系和群体环境中，我们被他人所熟知。即使在最亲密的关系中，个人向他人的自我沟通也总是不完整的，这是基于一种需求</a:t>
            </a:r>
            <a:r>
              <a:rPr lang="en-US" altLang="zh-CN" dirty="0">
                <a:latin typeface="Calibri" panose="020F0502020204030204" pitchFamily="34" charset="0"/>
                <a:cs typeface="Calibri" panose="020F0502020204030204" pitchFamily="34" charset="0"/>
              </a:rPr>
              <a:t>——</a:t>
            </a:r>
            <a:r>
              <a:rPr lang="zh-CN" altLang="en-US" dirty="0">
                <a:latin typeface="Calibri" panose="020F0502020204030204" pitchFamily="34" charset="0"/>
                <a:cs typeface="Calibri" panose="020F0502020204030204" pitchFamily="34" charset="0"/>
              </a:rPr>
              <a:t>即将自己的某些部分保留起来，因为它们要么过于私人和神圣，要么过于可耻和不敬，而不便表达。</a:t>
            </a:r>
            <a:endParaRPr lang="zh-CN" altLang="en-US"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22" presetClass="entr" presetSubtype="8"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animEffec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blinds(horizontal)">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4">
                                            <p:txEl>
                                              <p:pRg st="2" end="2"/>
                                            </p:txEl>
                                          </p:spTgt>
                                        </p:tgtEl>
                                        <p:attrNameLst>
                                          <p:attrName>style.visibility</p:attrName>
                                        </p:attrNameLst>
                                      </p:cBhvr>
                                      <p:to>
                                        <p:strVal val="visible"/>
                                      </p:to>
                                    </p:set>
                                    <p:animEffect transition="in" filter="blinds(horizontal)">
                                      <p:cBhvr>
                                        <p:cTn id="30" dur="500"/>
                                        <p:tgtEl>
                                          <p:spTgt spid="1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blinds(horizontal)">
                                      <p:cBhvr>
                                        <p:cTn id="35" dur="500"/>
                                        <p:tgtEl>
                                          <p:spTgt spid="1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blinds(horizontal)">
                                      <p:cBhvr>
                                        <p:cTn id="40" dur="500"/>
                                        <p:tgtEl>
                                          <p:spTgt spid="17">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7">
                                            <p:txEl>
                                              <p:pRg st="2" end="2"/>
                                            </p:txEl>
                                          </p:spTgt>
                                        </p:tgtEl>
                                        <p:attrNameLst>
                                          <p:attrName>style.visibility</p:attrName>
                                        </p:attrNameLst>
                                      </p:cBhvr>
                                      <p:to>
                                        <p:strVal val="visible"/>
                                      </p:to>
                                    </p:set>
                                    <p:animEffect transition="in" filter="blinds(horizontal)">
                                      <p:cBhvr>
                                        <p:cTn id="45" dur="500"/>
                                        <p:tgtEl>
                                          <p:spTgt spid="17">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7">
                                            <p:txEl>
                                              <p:pRg st="4" end="4"/>
                                            </p:txEl>
                                          </p:spTgt>
                                        </p:tgtEl>
                                        <p:attrNameLst>
                                          <p:attrName>style.visibility</p:attrName>
                                        </p:attrNameLst>
                                      </p:cBhvr>
                                      <p:to>
                                        <p:strVal val="visible"/>
                                      </p:to>
                                    </p:set>
                                    <p:animEffect transition="in" filter="blinds(horizontal)">
                                      <p:cBhvr>
                                        <p:cTn id="50"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P spid="14" grpId="0"/>
      <p:bldP spid="1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9525" y="714375"/>
            <a:ext cx="1217295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ctr">
              <a:lnSpc>
                <a:spcPct val="150000"/>
              </a:lnSpc>
              <a:buNone/>
            </a:pPr>
            <a:r>
              <a:rPr lang="en-US" altLang="zh-CN" sz="2400" b="1" i="1" dirty="0"/>
              <a:t>Four functions of privacy</a:t>
            </a:r>
            <a:endParaRPr lang="en-US" altLang="zh-CN" sz="2400" b="1" i="1" dirty="0"/>
          </a:p>
          <a:p>
            <a:pPr marL="0" indent="0" algn="just">
              <a:buNone/>
            </a:pPr>
            <a:r>
              <a:rPr lang="en-US" altLang="zh-CN" sz="2000" b="1" dirty="0"/>
              <a:t>Personal Autonomy</a:t>
            </a:r>
            <a:endParaRPr lang="en-US" altLang="zh-CN" sz="2000" b="1" dirty="0"/>
          </a:p>
          <a:p>
            <a:pPr algn="just">
              <a:lnSpc>
                <a:spcPct val="150000"/>
              </a:lnSpc>
            </a:pPr>
            <a:r>
              <a:rPr lang="en-US" altLang="zh-CN" sz="1800" dirty="0"/>
              <a:t>. . . . Each person is aware of the gap between what he wants to be and what he actually is, between what the world sees of him and what he knows to be his much more complex reality. Every individual lives behind a mask in this manner; </a:t>
            </a:r>
            <a:endParaRPr lang="en-US" altLang="zh-CN" sz="1800" dirty="0"/>
          </a:p>
          <a:p>
            <a:pPr algn="just">
              <a:lnSpc>
                <a:spcPct val="150000"/>
              </a:lnSpc>
            </a:pPr>
            <a:r>
              <a:rPr lang="en-US" altLang="zh-CN" sz="1800" dirty="0"/>
              <a:t>The autonomy that privacy protects is also vital to </a:t>
            </a:r>
            <a:r>
              <a:rPr lang="en-US" altLang="zh-CN" sz="1800" b="1" dirty="0"/>
              <a:t>the development of individuality and consciousness of individual choice </a:t>
            </a:r>
            <a:r>
              <a:rPr lang="en-US" altLang="zh-CN" sz="1800" dirty="0"/>
              <a:t>in life. . . . This development of individuality is particularly important in democratic societies, since qualities of independent thought, diversity of views, and non-conformity are considered desirable traits for individuals. The individual’s sense that it is he who decides </a:t>
            </a:r>
            <a:r>
              <a:rPr lang="en-US" altLang="zh-CN" sz="1800" b="1" dirty="0"/>
              <a:t>when to “go public” </a:t>
            </a:r>
            <a:r>
              <a:rPr lang="en-US" altLang="zh-CN" sz="1800" dirty="0"/>
              <a:t>is a crucial aspect of his feeling of autonomy. </a:t>
            </a:r>
            <a:endParaRPr lang="en-US" altLang="zh-CN" sz="1800" i="1" dirty="0"/>
          </a:p>
        </p:txBody>
      </p:sp>
      <p:sp>
        <p:nvSpPr>
          <p:cNvPr id="2" name="矩形 9"/>
          <p:cNvSpPr/>
          <p:nvPr>
            <p:custDataLst>
              <p:tags r:id="rId3"/>
            </p:custDataLst>
          </p:nvPr>
        </p:nvSpPr>
        <p:spPr bwMode="auto">
          <a:xfrm>
            <a:off x="1797050" y="203499"/>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Alan Westin, Privacy and Freedom (1967) </a:t>
            </a:r>
            <a:endParaRPr lang="en-US" altLang="zh-CN" sz="2400" b="1" dirty="0">
              <a:latin typeface="+mn-lt"/>
              <a:sym typeface="Calibri" panose="020F0502020204030204" pitchFamily="34" charset="0"/>
            </a:endParaRPr>
          </a:p>
        </p:txBody>
      </p:sp>
      <p:sp>
        <p:nvSpPr>
          <p:cNvPr id="3" name="文本框 2"/>
          <p:cNvSpPr txBox="1"/>
          <p:nvPr/>
        </p:nvSpPr>
        <p:spPr>
          <a:xfrm>
            <a:off x="120650" y="4598670"/>
            <a:ext cx="10989945" cy="1814830"/>
          </a:xfrm>
          <a:prstGeom prst="rect">
            <a:avLst/>
          </a:prstGeom>
        </p:spPr>
        <p:txBody>
          <a:bodyPr wrap="square">
            <a:spAutoFit/>
          </a:bodyPr>
          <a:p>
            <a:r>
              <a:rPr lang="zh-CN" altLang="en-US" sz="1600"/>
              <a:t>隐私的四种功能</a:t>
            </a:r>
            <a:endParaRPr lang="zh-CN" altLang="en-US" sz="1600"/>
          </a:p>
          <a:p>
            <a:r>
              <a:rPr lang="zh-CN" altLang="en-US" sz="1600"/>
              <a:t>个人自主 </a:t>
            </a:r>
            <a:r>
              <a:rPr lang="en-US" altLang="zh-CN" sz="1600"/>
              <a:t>(Personal Autonomy)</a:t>
            </a:r>
            <a:endParaRPr lang="en-US" altLang="zh-CN" sz="1600"/>
          </a:p>
          <a:p>
            <a:r>
              <a:rPr lang="en-US" altLang="zh-CN" sz="1600"/>
              <a:t>… </a:t>
            </a:r>
            <a:r>
              <a:rPr lang="zh-CN" altLang="en-US" sz="1600"/>
              <a:t>每个人都意识到，在他想成为的样子与他实际的样子之间，在世界所看到的他与他自知的远为复杂的现实之间，存在着一道鸿沟。从这个意义上说，每个人都生活在一副面具之后。</a:t>
            </a:r>
            <a:endParaRPr lang="zh-CN" altLang="en-US" sz="1600"/>
          </a:p>
          <a:p>
            <a:r>
              <a:rPr lang="zh-CN" altLang="en-US" sz="1600"/>
              <a:t>隐私所保护的自主性，对于个人特质的发展和生命中个人选择意识的形成也至关重要</a:t>
            </a:r>
            <a:r>
              <a:rPr lang="en-US" altLang="zh-CN" sz="1600"/>
              <a:t>… </a:t>
            </a:r>
            <a:r>
              <a:rPr lang="zh-CN" altLang="en-US" sz="1600"/>
              <a:t>这种个人特质的发展在民主社会中尤为重要，因为独立思考、观点多样和不墨守成规的品质被认为是可取的个人特质。个人感觉由自己来决定何时“走向公众”，是他自主感的一个关键方面。</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22" presetClass="entr" presetSubtype="8"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animEffect>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animEffect transition="in" filter="fade">
                                      <p:cBhvr>
                                        <p:cTn id="23"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9525" y="714375"/>
            <a:ext cx="1217295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lnSpc>
                <a:spcPct val="150000"/>
              </a:lnSpc>
              <a:buNone/>
            </a:pPr>
            <a:r>
              <a:rPr lang="en-US" altLang="zh-CN" sz="2000" i="1" dirty="0"/>
              <a:t>Four functions of privacy</a:t>
            </a:r>
            <a:endParaRPr lang="en-US" altLang="zh-CN" sz="2000" i="1" dirty="0"/>
          </a:p>
          <a:p>
            <a:pPr algn="just"/>
            <a:r>
              <a:rPr lang="en-US" altLang="zh-CN" sz="2000" b="1" dirty="0"/>
              <a:t>Emotional Release. </a:t>
            </a:r>
            <a:endParaRPr lang="en-US" altLang="zh-CN" sz="2000" b="1" dirty="0"/>
          </a:p>
          <a:p>
            <a:pPr algn="just"/>
            <a:r>
              <a:rPr lang="en-US" altLang="zh-CN" sz="1800" dirty="0"/>
              <a:t>Life in society generates such tensions for the individual that both physical and psychological health demand periods of privacy for various types of </a:t>
            </a:r>
            <a:r>
              <a:rPr lang="en-US" altLang="zh-CN" sz="1800" b="1" dirty="0"/>
              <a:t>emotional release</a:t>
            </a:r>
            <a:r>
              <a:rPr lang="en-US" altLang="zh-CN" sz="1800" dirty="0"/>
              <a:t>. Such relaxation is required from the pressure of playing social roles. Each person constantly plays a series of varied and multiple roles, depending on his audience and behavioral situation. No individual can play indefinitely, without relief, the variety of roles that life demands. There have to be moments </a:t>
            </a:r>
            <a:r>
              <a:rPr lang="en-US" altLang="zh-CN" sz="1800" b="1" dirty="0"/>
              <a:t>“off stage” </a:t>
            </a:r>
            <a:r>
              <a:rPr lang="en-US" altLang="zh-CN" sz="1800" dirty="0"/>
              <a:t>when the individual can be “himself”.</a:t>
            </a:r>
            <a:r>
              <a:rPr lang="zh-CN" altLang="en-US" sz="1800" dirty="0"/>
              <a:t> </a:t>
            </a:r>
            <a:endParaRPr lang="en-US" altLang="zh-CN" sz="1800" dirty="0"/>
          </a:p>
          <a:p>
            <a:pPr algn="just"/>
            <a:r>
              <a:rPr lang="en-US" altLang="zh-CN" sz="1800" b="1" dirty="0"/>
              <a:t>Minor non-compliance with social norms. </a:t>
            </a:r>
            <a:r>
              <a:rPr lang="en-US" altLang="zh-CN" sz="1800" dirty="0"/>
              <a:t>The firm expectation of having privacy for permissible deviations is a distinguishing characteristic of life in a free society. </a:t>
            </a:r>
            <a:endParaRPr lang="en-US" altLang="zh-CN" sz="1800" dirty="0"/>
          </a:p>
          <a:p>
            <a:pPr algn="just"/>
            <a:r>
              <a:rPr lang="en-US" altLang="zh-CN" sz="1800" dirty="0"/>
              <a:t>Another aspect of release is the </a:t>
            </a:r>
            <a:r>
              <a:rPr lang="zh-CN" altLang="zh-CN" sz="1800" b="1" dirty="0"/>
              <a:t>“</a:t>
            </a:r>
            <a:r>
              <a:rPr lang="en-US" altLang="zh-CN" sz="1800" b="1" dirty="0"/>
              <a:t>safety-valve</a:t>
            </a:r>
            <a:r>
              <a:rPr lang="zh-CN" altLang="zh-CN" sz="1800" b="1" dirty="0"/>
              <a:t>”</a:t>
            </a:r>
            <a:r>
              <a:rPr lang="en-US" altLang="zh-CN" sz="1800" b="1" dirty="0"/>
              <a:t> </a:t>
            </a:r>
            <a:r>
              <a:rPr lang="en-US" altLang="zh-CN" sz="1800" dirty="0"/>
              <a:t>function afforded by privacy. Most persons need to give vent to their anger at </a:t>
            </a:r>
            <a:r>
              <a:rPr lang="zh-CN" altLang="zh-CN" sz="1800" dirty="0"/>
              <a:t>“</a:t>
            </a:r>
            <a:r>
              <a:rPr lang="en-US" altLang="zh-CN" sz="1800" dirty="0"/>
              <a:t>the system,</a:t>
            </a:r>
            <a:r>
              <a:rPr lang="zh-CN" altLang="zh-CN" sz="1800" dirty="0"/>
              <a:t>”</a:t>
            </a:r>
            <a:r>
              <a:rPr lang="en-US" altLang="zh-CN" sz="1800" dirty="0"/>
              <a:t> </a:t>
            </a:r>
            <a:r>
              <a:rPr lang="zh-CN" altLang="zh-CN" sz="1800" dirty="0"/>
              <a:t>“</a:t>
            </a:r>
            <a:r>
              <a:rPr lang="en-US" altLang="zh-CN" sz="1800" dirty="0"/>
              <a:t>city hall,</a:t>
            </a:r>
            <a:r>
              <a:rPr lang="zh-CN" altLang="zh-CN" sz="1800" dirty="0"/>
              <a:t>” “</a:t>
            </a:r>
            <a:r>
              <a:rPr lang="en-US" altLang="zh-CN" sz="1800" dirty="0"/>
              <a:t>the boss,</a:t>
            </a:r>
            <a:r>
              <a:rPr lang="zh-CN" altLang="zh-CN" sz="1800" dirty="0"/>
              <a:t>”</a:t>
            </a:r>
            <a:r>
              <a:rPr lang="en-US" altLang="zh-CN" sz="1800" dirty="0"/>
              <a:t> and various others who exercise authority over them, and to do this in the intimacy of family or friendship circles, or in private papers, without fear of being held responsible for such comments. </a:t>
            </a:r>
            <a:endParaRPr lang="zh-CN" altLang="zh-CN" sz="1800" dirty="0"/>
          </a:p>
        </p:txBody>
      </p:sp>
      <p:sp>
        <p:nvSpPr>
          <p:cNvPr id="2" name="矩形 9"/>
          <p:cNvSpPr/>
          <p:nvPr>
            <p:custDataLst>
              <p:tags r:id="rId3"/>
            </p:custDataLst>
          </p:nvPr>
        </p:nvSpPr>
        <p:spPr bwMode="auto">
          <a:xfrm>
            <a:off x="1797050" y="203499"/>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Alan Westin, Privacy and Freedom (1967) </a:t>
            </a:r>
            <a:endParaRPr lang="en-US" altLang="zh-CN" sz="2400" b="1" dirty="0">
              <a:latin typeface="+mn-lt"/>
              <a:sym typeface="Calibri" panose="020F0502020204030204" pitchFamily="34" charset="0"/>
            </a:endParaRPr>
          </a:p>
        </p:txBody>
      </p:sp>
      <p:sp>
        <p:nvSpPr>
          <p:cNvPr id="3" name="文本框 2"/>
          <p:cNvSpPr txBox="1"/>
          <p:nvPr/>
        </p:nvSpPr>
        <p:spPr>
          <a:xfrm>
            <a:off x="62865" y="4566920"/>
            <a:ext cx="12016105" cy="2061210"/>
          </a:xfrm>
          <a:prstGeom prst="rect">
            <a:avLst/>
          </a:prstGeom>
        </p:spPr>
        <p:txBody>
          <a:bodyPr wrap="square">
            <a:spAutoFit/>
          </a:bodyPr>
          <a:p>
            <a:r>
              <a:rPr lang="zh-CN" altLang="en-US" sz="1600"/>
              <a:t>情绪释放 </a:t>
            </a:r>
            <a:r>
              <a:rPr lang="en-US" altLang="zh-CN" sz="1600"/>
              <a:t>(Emotional Release)</a:t>
            </a:r>
            <a:endParaRPr lang="en-US" altLang="zh-CN" sz="1600"/>
          </a:p>
          <a:p>
            <a:r>
              <a:rPr lang="zh-CN" altLang="en-US" sz="1600"/>
              <a:t>社会生活给个人带来了诸多紧张情绪，以至于身心健康都需要有隐私时段，以进行各种类型的情绪释放。这种放松是为了从扮演社会角色的压力中解脱出来。每个人都根据他面对的“观众”和行为情境，持续扮演着一系列多样且多重的角色。没有任何人能够无休止地、不加喘息地扮演生活所要求的各种角色。必须有一些“后台”时刻，让个人可以做“他自己”。</a:t>
            </a:r>
            <a:endParaRPr lang="zh-CN" altLang="en-US" sz="1600"/>
          </a:p>
          <a:p>
            <a:r>
              <a:rPr lang="zh-CN" altLang="en-US" sz="1600"/>
              <a:t>对社会规范的轻微违背。 在一个自由社会里，人们对于拥有隐私以进行被允许的偏离行为抱有坚定的期望，这是其生活的一个显著特征。</a:t>
            </a:r>
            <a:endParaRPr lang="zh-CN" altLang="en-US" sz="1600"/>
          </a:p>
          <a:p>
            <a:r>
              <a:rPr lang="zh-CN" altLang="en-US" sz="1600"/>
              <a:t>情绪释放的另一个方面是隐私所提供的“安全阀”功能。 大多数人需要发泄他们对“体制”、“市政厅”、“老板”以及其他各种对他们行使权力者的愤怒。他们需要在家庭或朋友圈的私密环境中，或在私人文件中这样做，而不必担心要为这些言论负责。</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1" presetClass="entr" presetSubtype="0"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9525" y="714375"/>
            <a:ext cx="12172950" cy="341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lnSpc>
                <a:spcPct val="150000"/>
              </a:lnSpc>
              <a:buNone/>
            </a:pPr>
            <a:r>
              <a:rPr lang="en-US" altLang="zh-CN" sz="2000" i="1" dirty="0">
                <a:cs typeface="Calibri" panose="020F0502020204030204" pitchFamily="34" charset="0"/>
              </a:rPr>
              <a:t>Four functions of privacy</a:t>
            </a:r>
            <a:endParaRPr lang="en-US" altLang="zh-CN" sz="2000" i="1" dirty="0">
              <a:cs typeface="Calibri" panose="020F0502020204030204" pitchFamily="34" charset="0"/>
            </a:endParaRPr>
          </a:p>
          <a:p>
            <a:pPr algn="just"/>
            <a:r>
              <a:rPr lang="en-US" altLang="zh-CN" sz="2000" b="1" dirty="0">
                <a:cs typeface="Calibri" panose="020F0502020204030204" pitchFamily="34" charset="0"/>
              </a:rPr>
              <a:t>Self-evaluation</a:t>
            </a:r>
            <a:endParaRPr lang="en-US" altLang="zh-CN" sz="2000" b="1" dirty="0">
              <a:cs typeface="Calibri" panose="020F0502020204030204" pitchFamily="34" charset="0"/>
            </a:endParaRPr>
          </a:p>
          <a:p>
            <a:pPr algn="l" fontAlgn="base">
              <a:buClrTx/>
              <a:buSzTx/>
            </a:pPr>
            <a:r>
              <a:rPr lang="en-US" altLang="zh-CN" sz="1800" dirty="0">
                <a:cs typeface="Calibri" panose="020F0502020204030204" pitchFamily="34" charset="0"/>
              </a:rPr>
              <a:t>Privacy as a Space for Self-Reflection. Privacy provides individuals with the solitude necessary for self-evaluation, allowing them to critically assess their own behaviors, thoughts, and desires without the influence of external judgment. Westin notes:</a:t>
            </a:r>
            <a:br>
              <a:rPr lang="en-US" altLang="zh-CN" sz="1800" dirty="0">
                <a:cs typeface="Calibri" panose="020F0502020204030204" pitchFamily="34" charset="0"/>
              </a:rPr>
            </a:br>
            <a:r>
              <a:rPr lang="en-US" altLang="zh-CN" sz="1800" dirty="0">
                <a:cs typeface="Calibri" panose="020F0502020204030204" pitchFamily="34" charset="0"/>
              </a:rPr>
              <a:t>"The individual needs a place of refuge from the pressures of social life, a place where he can be 'himself' and drop the mask of social roles.“</a:t>
            </a:r>
            <a:endParaRPr lang="en-US" altLang="zh-CN" sz="1800" dirty="0">
              <a:cs typeface="Calibri" panose="020F0502020204030204" pitchFamily="34" charset="0"/>
            </a:endParaRPr>
          </a:p>
          <a:p>
            <a:pPr algn="l" fontAlgn="base">
              <a:buClrTx/>
              <a:buSzTx/>
            </a:pPr>
            <a:r>
              <a:rPr lang="en-US" altLang="zh-CN" sz="1800" dirty="0">
                <a:cs typeface="Calibri" panose="020F0502020204030204" pitchFamily="34" charset="0"/>
              </a:rPr>
              <a:t>Privacy as a Foundation for Democratic Societies. Privacy is not just an individualistic pursuit but a cornerstone of democratic societies. It allows individuals to form and revise their opinions independently before sharing them publicly. Westin emphasizes: "In a free society, the ability to engage in private self-reflection and self-criticism is vital for fostering independent thought and a diversity of viewpoints."</a:t>
            </a:r>
            <a:endParaRPr lang="en-US" altLang="zh-CN" sz="1800" dirty="0">
              <a:cs typeface="Calibri" panose="020F0502020204030204" pitchFamily="34" charset="0"/>
            </a:endParaRPr>
          </a:p>
          <a:p>
            <a:pPr algn="just" fontAlgn="base"/>
            <a:endParaRPr lang="en-US" altLang="zh-CN" sz="1800" dirty="0">
              <a:cs typeface="Calibri" panose="020F0502020204030204" pitchFamily="34" charset="0"/>
            </a:endParaRPr>
          </a:p>
        </p:txBody>
      </p:sp>
      <p:sp>
        <p:nvSpPr>
          <p:cNvPr id="2" name="矩形 9"/>
          <p:cNvSpPr/>
          <p:nvPr>
            <p:custDataLst>
              <p:tags r:id="rId3"/>
            </p:custDataLst>
          </p:nvPr>
        </p:nvSpPr>
        <p:spPr bwMode="auto">
          <a:xfrm>
            <a:off x="1797050" y="203499"/>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Alan Westin, Privacy and Freedom (1967) </a:t>
            </a:r>
            <a:endParaRPr lang="en-US" altLang="zh-CN" sz="2400" b="1" dirty="0">
              <a:latin typeface="+mn-lt"/>
              <a:sym typeface="Calibri" panose="020F0502020204030204" pitchFamily="34" charset="0"/>
            </a:endParaRPr>
          </a:p>
        </p:txBody>
      </p:sp>
      <p:sp>
        <p:nvSpPr>
          <p:cNvPr id="3" name="文本框 2"/>
          <p:cNvSpPr txBox="1"/>
          <p:nvPr/>
        </p:nvSpPr>
        <p:spPr>
          <a:xfrm>
            <a:off x="376555" y="4131310"/>
            <a:ext cx="11361420" cy="1814830"/>
          </a:xfrm>
          <a:prstGeom prst="rect">
            <a:avLst/>
          </a:prstGeom>
        </p:spPr>
        <p:txBody>
          <a:bodyPr wrap="square">
            <a:spAutoFit/>
          </a:bodyPr>
          <a:p>
            <a:r>
              <a:rPr lang="zh-CN" altLang="en-US" sz="1600"/>
              <a:t>自我评估 </a:t>
            </a:r>
            <a:r>
              <a:rPr lang="en-US" altLang="zh-CN" sz="1600"/>
              <a:t>(Self-evaluation)</a:t>
            </a:r>
            <a:endParaRPr lang="en-US" altLang="zh-CN" sz="1600"/>
          </a:p>
          <a:p>
            <a:r>
              <a:rPr lang="zh-CN" altLang="en-US" sz="1600"/>
              <a:t>隐私作为自我反思的空间。 隐私为个人提供了自我评估所必需的独处（</a:t>
            </a:r>
            <a:r>
              <a:rPr lang="en-US" altLang="zh-CN" sz="1600"/>
              <a:t>solitude</a:t>
            </a:r>
            <a:r>
              <a:rPr lang="zh-CN" altLang="en-US" sz="1600"/>
              <a:t>），使他们能够在不受外界评判影响的情况下，批判性地审视自己的行为、思想和欲望。韦斯汀（</a:t>
            </a:r>
            <a:r>
              <a:rPr lang="en-US" altLang="zh-CN" sz="1600"/>
              <a:t>Westin</a:t>
            </a:r>
            <a:r>
              <a:rPr lang="zh-CN" altLang="en-US" sz="1600"/>
              <a:t>）指出： “个人需要一个躲避社会生活压力的避难所，一个他可以‘做自己’并摘下社会角色面具的地方。”</a:t>
            </a:r>
            <a:endParaRPr lang="zh-CN" altLang="en-US" sz="1600"/>
          </a:p>
          <a:p>
            <a:r>
              <a:rPr lang="zh-CN" altLang="en-US" sz="1600"/>
              <a:t>隐私作为民主社会的基石。 隐私不仅仅是一种个人主义的追求，更是民主社会的基石。它允许个人在公开发表意见之前，独立地形成和修正自己的看法。韦斯汀强调： “在一个自由的社会里，能够进行私下的自我反思和自我批评，对于培养独立思想和观点的多样性至关重要。”</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1" presetClass="entr" presetSubtype="0"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5"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6" name="矩形 2"/>
          <p:cNvSpPr/>
          <p:nvPr/>
        </p:nvSpPr>
        <p:spPr bwMode="auto">
          <a:xfrm>
            <a:off x="120650" y="2924175"/>
            <a:ext cx="533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5" name="矩形 26"/>
          <p:cNvSpPr/>
          <p:nvPr/>
        </p:nvSpPr>
        <p:spPr bwMode="auto">
          <a:xfrm>
            <a:off x="908050" y="738188"/>
            <a:ext cx="967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2" tIns="45736" rIns="91472" bIns="45736">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ym typeface="宋体" panose="02010600030101010101" pitchFamily="2" charset="-122"/>
              </a:rPr>
              <a:t> </a:t>
            </a:r>
            <a:endParaRPr lang="zh-CN" altLang="en-US" sz="1800">
              <a:sym typeface="Calibri" panose="020F0502020204030204" pitchFamily="34" charset="0"/>
            </a:endParaRPr>
          </a:p>
        </p:txBody>
      </p:sp>
      <p:sp>
        <p:nvSpPr>
          <p:cNvPr id="22538" name="Line 36"/>
          <p:cNvSpPr/>
          <p:nvPr/>
        </p:nvSpPr>
        <p:spPr bwMode="auto">
          <a:xfrm rot="-3775067">
            <a:off x="3883025" y="2784475"/>
            <a:ext cx="103188" cy="223838"/>
          </a:xfrm>
          <a:prstGeom prst="line">
            <a:avLst/>
          </a:prstGeom>
          <a:noFill/>
          <a:ln w="1588">
            <a:solidFill>
              <a:srgbClr val="FFFFFF">
                <a:alpha val="25098"/>
              </a:srgbClr>
            </a:solidFill>
            <a:round/>
          </a:ln>
          <a:extLst>
            <a:ext uri="{909E8E84-426E-40DD-AFC4-6F175D3DCCD1}">
              <a14:hiddenFill xmlns:a14="http://schemas.microsoft.com/office/drawing/2010/main">
                <a:noFill/>
              </a14:hiddenFill>
            </a:ext>
          </a:extLst>
        </p:spPr>
        <p:txBody>
          <a:bodyPr lIns="121963" tIns="60981" rIns="121963" bIns="60981"/>
          <a:lstStyle/>
          <a:p>
            <a:endParaRPr lang="zh-CN" altLang="en-US"/>
          </a:p>
        </p:txBody>
      </p:sp>
      <p:sp>
        <p:nvSpPr>
          <p:cNvPr id="22539" name="矩形 2"/>
          <p:cNvSpPr/>
          <p:nvPr/>
        </p:nvSpPr>
        <p:spPr bwMode="auto">
          <a:xfrm>
            <a:off x="120650" y="2924175"/>
            <a:ext cx="53355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66675" y="665164"/>
            <a:ext cx="12172950" cy="661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lnSpc>
                <a:spcPct val="150000"/>
              </a:lnSpc>
              <a:buNone/>
            </a:pPr>
            <a:r>
              <a:rPr lang="en-US" altLang="zh-CN" sz="2000" i="1" dirty="0"/>
              <a:t>Four functions of privacy</a:t>
            </a:r>
            <a:endParaRPr lang="en-US" altLang="zh-CN" sz="2000" i="1" dirty="0"/>
          </a:p>
          <a:p>
            <a:pPr algn="just"/>
            <a:r>
              <a:rPr lang="en-US" altLang="zh-CN" sz="2000" b="1" dirty="0"/>
              <a:t>Limited and Protected Communication</a:t>
            </a:r>
            <a:endParaRPr lang="en-US" altLang="zh-CN" sz="2000" b="1" dirty="0"/>
          </a:p>
          <a:p>
            <a:pPr algn="just">
              <a:lnSpc>
                <a:spcPct val="150000"/>
              </a:lnSpc>
            </a:pPr>
            <a:r>
              <a:rPr lang="en-US" altLang="zh-CN" sz="1800" dirty="0"/>
              <a:t>The greatest threat to civilized social life would be a situation in which each individual was utterly candid in his communications with others, saying exactly what he knew or felt at all times. </a:t>
            </a:r>
            <a:endParaRPr lang="en-US" altLang="zh-CN" sz="1800" dirty="0"/>
          </a:p>
          <a:p>
            <a:pPr algn="just">
              <a:lnSpc>
                <a:spcPct val="150000"/>
              </a:lnSpc>
            </a:pPr>
            <a:r>
              <a:rPr lang="en-US" altLang="zh-CN" sz="1800" dirty="0"/>
              <a:t>Privacy for limited and protected communication has two general aspects. First, it provides the individual with the opportunities he needs for </a:t>
            </a:r>
            <a:r>
              <a:rPr lang="en-US" altLang="zh-CN" sz="1800" b="1" dirty="0"/>
              <a:t>sharing confidences and intimacies </a:t>
            </a:r>
            <a:r>
              <a:rPr lang="en-US" altLang="zh-CN" sz="1800" dirty="0"/>
              <a:t>with those he trusts. </a:t>
            </a:r>
            <a:endParaRPr lang="en-US" altLang="zh-CN" sz="1800" dirty="0"/>
          </a:p>
          <a:p>
            <a:pPr algn="just">
              <a:lnSpc>
                <a:spcPct val="150000"/>
              </a:lnSpc>
            </a:pPr>
            <a:r>
              <a:rPr lang="en-US" altLang="zh-CN" sz="1800" dirty="0"/>
              <a:t>Second, the individual often wants to </a:t>
            </a:r>
            <a:r>
              <a:rPr lang="en-US" altLang="zh-CN" sz="1800" b="1" dirty="0"/>
              <a:t>secure counsel </a:t>
            </a:r>
            <a:r>
              <a:rPr lang="en-US" altLang="zh-CN" sz="1800" dirty="0"/>
              <a:t>from persons with whom he does not have to live daily after disclosing his confidences. He seeks professionally objective advice from persons whose status in society promises that they will not later use his distress to take advantage of him. </a:t>
            </a:r>
            <a:endParaRPr lang="zh-CN" altLang="zh-CN" sz="1800" dirty="0"/>
          </a:p>
        </p:txBody>
      </p:sp>
      <p:sp>
        <p:nvSpPr>
          <p:cNvPr id="2" name="矩形 9"/>
          <p:cNvSpPr/>
          <p:nvPr>
            <p:custDataLst>
              <p:tags r:id="rId3"/>
            </p:custDataLst>
          </p:nvPr>
        </p:nvSpPr>
        <p:spPr bwMode="auto">
          <a:xfrm>
            <a:off x="1797050" y="203499"/>
            <a:ext cx="8597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ts val="600"/>
              </a:spcBef>
              <a:spcAft>
                <a:spcPts val="0"/>
              </a:spcAft>
              <a:buClrTx/>
              <a:buSzTx/>
              <a:buNone/>
              <a:defRPr/>
            </a:pPr>
            <a:r>
              <a:rPr lang="en-US" altLang="zh-CN" sz="2400" b="1" dirty="0">
                <a:latin typeface="+mn-lt"/>
              </a:rPr>
              <a:t>Alan Westin, Privacy and Freedom (1967) </a:t>
            </a:r>
            <a:endParaRPr lang="en-US" altLang="zh-CN" sz="2400" b="1" dirty="0">
              <a:latin typeface="+mn-lt"/>
              <a:sym typeface="Calibri" panose="020F0502020204030204" pitchFamily="34" charset="0"/>
            </a:endParaRPr>
          </a:p>
        </p:txBody>
      </p:sp>
      <p:sp>
        <p:nvSpPr>
          <p:cNvPr id="3" name="文本框 2"/>
          <p:cNvSpPr txBox="1"/>
          <p:nvPr/>
        </p:nvSpPr>
        <p:spPr>
          <a:xfrm>
            <a:off x="205105" y="4892040"/>
            <a:ext cx="11855450" cy="1322070"/>
          </a:xfrm>
          <a:prstGeom prst="rect">
            <a:avLst/>
          </a:prstGeom>
        </p:spPr>
        <p:txBody>
          <a:bodyPr wrap="square">
            <a:spAutoFit/>
          </a:bodyPr>
          <a:p>
            <a:r>
              <a:rPr lang="zh-CN" altLang="en-US" sz="1600"/>
              <a:t>有限和受保护的沟通 </a:t>
            </a:r>
            <a:r>
              <a:rPr lang="en-US" altLang="zh-CN" sz="1600"/>
              <a:t>(Limited and Protected Communication)</a:t>
            </a:r>
            <a:endParaRPr lang="en-US" altLang="zh-CN" sz="1600"/>
          </a:p>
          <a:p>
            <a:r>
              <a:rPr lang="zh-CN" altLang="en-US" sz="1600"/>
              <a:t>对文明社会生活最大的威胁是这样一种情境：每个在与他人交流时都完全坦率，在任何时候都说出他所知道或感受到的一切。</a:t>
            </a:r>
            <a:endParaRPr lang="zh-CN" altLang="en-US" sz="1600"/>
          </a:p>
          <a:p>
            <a:r>
              <a:rPr lang="zh-CN" altLang="en-US" sz="1600"/>
              <a:t>用于有限和受保护沟通的隐私有两个基本方面。首先，它为个人提供了与他们信任的人分享秘密和亲密关系所需的机会。</a:t>
            </a:r>
            <a:endParaRPr lang="zh-CN" altLang="en-US" sz="1600"/>
          </a:p>
          <a:p>
            <a:r>
              <a:rPr lang="zh-CN" altLang="en-US" sz="1600"/>
              <a:t>其次，个人常常希望从那些在吐露心声后不必与之朝夕相处的人那里获得咨询。他向那些其社会地位能保证他们日后不会利用他的困境来占他便宜的专业人士寻求客观的建议。</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700"/>
                                  </p:stCondLst>
                                  <p:childTnLst>
                                    <p:set>
                                      <p:cBhvr>
                                        <p:cTn id="6" dur="1" fill="hold">
                                          <p:stCondLst>
                                            <p:cond delay="0"/>
                                          </p:stCondLst>
                                        </p:cTn>
                                        <p:tgtEl>
                                          <p:spTgt spid="8"/>
                                        </p:tgtEl>
                                        <p:attrNameLst>
                                          <p:attrName>style.visibility</p:attrName>
                                        </p:attrNameLst>
                                      </p:cBhvr>
                                      <p:to>
                                        <p:strVal val="visible"/>
                                      </p:to>
                                    </p:set>
                                    <p:animEffect>
                                      <p:cBhvr>
                                        <p:cTn id="7" dur="500"/>
                                        <p:tgtEl>
                                          <p:spTgt spid="8"/>
                                        </p:tgtEl>
                                      </p:cBhvr>
                                    </p:animEffect>
                                  </p:childTnLst>
                                </p:cTn>
                              </p:par>
                              <p:par>
                                <p:cTn id="8" presetID="22" presetClass="entr" presetSubtype="8" fill="hold" grpId="0" nodeType="withEffect">
                                  <p:stCondLst>
                                    <p:cond delay="2700"/>
                                  </p:stCondLst>
                                  <p:childTnLst>
                                    <p:set>
                                      <p:cBhvr>
                                        <p:cTn id="9" dur="1" fill="hold">
                                          <p:stCondLst>
                                            <p:cond delay="0"/>
                                          </p:stCondLst>
                                        </p:cTn>
                                        <p:tgtEl>
                                          <p:spTgt spid="15"/>
                                        </p:tgtEl>
                                        <p:attrNameLst>
                                          <p:attrName>style.visibility</p:attrName>
                                        </p:attrNameLst>
                                      </p:cBhvr>
                                      <p:to>
                                        <p:strVal val="visible"/>
                                      </p:to>
                                    </p:set>
                                    <p:animEffec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15"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2540" name="矩形 9"/>
          <p:cNvSpPr/>
          <p:nvPr/>
        </p:nvSpPr>
        <p:spPr bwMode="auto">
          <a:xfrm>
            <a:off x="314324" y="354965"/>
            <a:ext cx="11858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t>Ruth </a:t>
            </a:r>
            <a:r>
              <a:rPr lang="en-US" altLang="zh-CN" sz="2400" b="1" dirty="0" err="1"/>
              <a:t>Gavison</a:t>
            </a:r>
            <a:r>
              <a:rPr lang="en-US" altLang="zh-CN" sz="2400" b="1" dirty="0"/>
              <a:t>, “Privacy and the Limits of Law”, The Yale Law Journal 89(3) 1980. </a:t>
            </a:r>
            <a:endParaRPr lang="en-US" altLang="zh-CN" sz="24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3082925" y="1167765"/>
            <a:ext cx="9109075" cy="272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buNone/>
              <a:defRPr/>
            </a:pPr>
            <a:r>
              <a:rPr lang="en-US" altLang="zh-CN" sz="2000" i="1" dirty="0"/>
              <a:t>Core Idea. Protecting privacy should be the explicit commitment of the law.</a:t>
            </a:r>
            <a:endParaRPr lang="en-US" altLang="zh-CN" sz="2000" i="1" dirty="0"/>
          </a:p>
          <a:p>
            <a:pPr marL="0" indent="0" algn="just">
              <a:lnSpc>
                <a:spcPct val="150000"/>
              </a:lnSpc>
              <a:buNone/>
              <a:defRPr/>
            </a:pPr>
            <a:r>
              <a:rPr lang="en-US" altLang="zh-CN" sz="2000" i="1" dirty="0"/>
              <a:t>Concept and Connotation of Privacy. </a:t>
            </a:r>
            <a:endParaRPr lang="en-US" altLang="zh-CN" sz="2000" i="1" dirty="0"/>
          </a:p>
          <a:p>
            <a:pPr algn="just">
              <a:lnSpc>
                <a:spcPct val="150000"/>
              </a:lnSpc>
              <a:defRPr/>
            </a:pPr>
            <a:r>
              <a:rPr lang="en-US" altLang="zh-CN" sz="2000" i="1" dirty="0"/>
              <a:t>(a) Information Known About an Individual;</a:t>
            </a:r>
            <a:endParaRPr lang="en-US" altLang="zh-CN" sz="2000" i="1" dirty="0"/>
          </a:p>
          <a:p>
            <a:pPr algn="just">
              <a:lnSpc>
                <a:spcPct val="150000"/>
              </a:lnSpc>
              <a:defRPr/>
            </a:pPr>
            <a:r>
              <a:rPr lang="en-US" altLang="zh-CN" sz="2000" i="1" dirty="0"/>
              <a:t>(b) Attention Paid to an Individual;</a:t>
            </a:r>
            <a:endParaRPr lang="en-US" altLang="zh-CN" sz="2000" i="1" dirty="0"/>
          </a:p>
          <a:p>
            <a:pPr algn="just">
              <a:lnSpc>
                <a:spcPct val="150000"/>
              </a:lnSpc>
              <a:defRPr/>
            </a:pPr>
            <a:r>
              <a:rPr lang="en-US" altLang="zh-CN" sz="2000" i="1" dirty="0"/>
              <a:t>(c) Physical Access to an Individual. </a:t>
            </a:r>
            <a:endParaRPr lang="en-US" altLang="zh-CN" sz="2000" i="1" dirty="0"/>
          </a:p>
          <a:p>
            <a:pPr algn="just">
              <a:lnSpc>
                <a:spcPct val="150000"/>
              </a:lnSpc>
              <a:defRPr/>
            </a:pPr>
            <a:endParaRPr lang="en-US" altLang="zh-CN" sz="2000" i="1" dirty="0"/>
          </a:p>
        </p:txBody>
      </p:sp>
      <p:pic>
        <p:nvPicPr>
          <p:cNvPr id="4" name="图片 3"/>
          <p:cNvPicPr>
            <a:picLocks noChangeAspect="1"/>
          </p:cNvPicPr>
          <p:nvPr/>
        </p:nvPicPr>
        <p:blipFill>
          <a:blip r:embed="rId3"/>
          <a:stretch>
            <a:fillRect/>
          </a:stretch>
        </p:blipFill>
        <p:spPr>
          <a:xfrm>
            <a:off x="19050" y="1591945"/>
            <a:ext cx="2967990" cy="3421380"/>
          </a:xfrm>
          <a:prstGeom prst="rect">
            <a:avLst/>
          </a:prstGeom>
        </p:spPr>
      </p:pic>
      <p:sp>
        <p:nvSpPr>
          <p:cNvPr id="8199" name="矩形 1"/>
          <p:cNvSpPr/>
          <p:nvPr>
            <p:custDataLst>
              <p:tags r:id="rId4"/>
            </p:custDataLst>
          </p:nvPr>
        </p:nvSpPr>
        <p:spPr bwMode="auto">
          <a:xfrm>
            <a:off x="314452" y="5211953"/>
            <a:ext cx="252209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l">
              <a:lnSpc>
                <a:spcPct val="100000"/>
              </a:lnSpc>
              <a:spcBef>
                <a:spcPct val="0"/>
              </a:spcBef>
              <a:buFontTx/>
              <a:buNone/>
            </a:pPr>
            <a:r>
              <a:rPr lang="en-US" altLang="zh-CN" sz="2400" b="1" dirty="0"/>
              <a:t>Ruth </a:t>
            </a:r>
            <a:r>
              <a:rPr lang="en-US" altLang="zh-CN" sz="2400" b="1" dirty="0" err="1"/>
              <a:t>Gavison</a:t>
            </a:r>
            <a:endParaRPr lang="en-US" altLang="zh-CN" sz="2400" b="1" dirty="0"/>
          </a:p>
        </p:txBody>
      </p:sp>
      <p:sp>
        <p:nvSpPr>
          <p:cNvPr id="2" name="文本框 1"/>
          <p:cNvSpPr txBox="1"/>
          <p:nvPr/>
        </p:nvSpPr>
        <p:spPr>
          <a:xfrm>
            <a:off x="3234690" y="4449128"/>
            <a:ext cx="5080000" cy="1076325"/>
          </a:xfrm>
          <a:prstGeom prst="rect">
            <a:avLst/>
          </a:prstGeom>
        </p:spPr>
        <p:txBody>
          <a:bodyPr>
            <a:spAutoFit/>
          </a:bodyPr>
          <a:p>
            <a:r>
              <a:rPr lang="zh-CN" altLang="en-US" sz="1600"/>
              <a:t>核心理念： 保护隐私应当是法律的明确承诺。</a:t>
            </a:r>
            <a:endParaRPr lang="zh-CN" altLang="en-US" sz="1600"/>
          </a:p>
          <a:p>
            <a:r>
              <a:rPr lang="zh-CN" altLang="en-US" sz="1600"/>
              <a:t>隐私的概念与内涵：</a:t>
            </a:r>
            <a:endParaRPr lang="zh-CN" altLang="en-US" sz="1600"/>
          </a:p>
          <a:p>
            <a:r>
              <a:rPr lang="en-US" altLang="zh-CN" sz="1600"/>
              <a:t>(a) </a:t>
            </a:r>
            <a:r>
              <a:rPr lang="zh-CN" altLang="en-US" sz="1600"/>
              <a:t>关于个人的已知信息； </a:t>
            </a:r>
            <a:r>
              <a:rPr lang="en-US" altLang="zh-CN" sz="1600"/>
              <a:t>(b) </a:t>
            </a:r>
            <a:r>
              <a:rPr lang="zh-CN" altLang="en-US" sz="1600"/>
              <a:t>投向个人的关注； </a:t>
            </a:r>
            <a:r>
              <a:rPr lang="en-US" altLang="zh-CN" sz="1600"/>
              <a:t>(c) </a:t>
            </a:r>
            <a:r>
              <a:rPr lang="zh-CN" altLang="en-US" sz="1600"/>
              <a:t>对个人的物理接近。</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animEffect transition="in" filter="fade">
                                      <p:cBhvr>
                                        <p:cTn id="26"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
          <p:cNvPicPr>
            <a:picLocks noChangeAspect="1"/>
          </p:cNvPicPr>
          <p:nvPr/>
        </p:nvPicPr>
        <p:blipFill>
          <a:blip r:embed="rId1"/>
          <a:stretch>
            <a:fillRect/>
          </a:stretch>
        </p:blipFill>
        <p:spPr>
          <a:xfrm>
            <a:off x="0" y="7938"/>
            <a:ext cx="12172950" cy="6858000"/>
          </a:xfrm>
          <a:prstGeom prst="rect">
            <a:avLst/>
          </a:prstGeom>
          <a:noFill/>
          <a:ln w="28575" cap="flat" cmpd="sng">
            <a:solidFill>
              <a:schemeClr val="accent1"/>
            </a:solidFill>
            <a:prstDash val="solid"/>
            <a:miter/>
            <a:headEnd type="none" w="med" len="med"/>
            <a:tailEnd type="none" w="med" len="med"/>
          </a:ln>
        </p:spPr>
      </p:pic>
      <p:pic>
        <p:nvPicPr>
          <p:cNvPr id="41987" name="图片 1" descr="主楼"/>
          <p:cNvPicPr>
            <a:picLocks noChangeAspect="1"/>
          </p:cNvPicPr>
          <p:nvPr/>
        </p:nvPicPr>
        <p:blipFill>
          <a:blip r:embed="rId2"/>
          <a:stretch>
            <a:fillRect/>
          </a:stretch>
        </p:blipFill>
        <p:spPr>
          <a:xfrm>
            <a:off x="5483225" y="398463"/>
            <a:ext cx="1042988" cy="576262"/>
          </a:xfrm>
          <a:prstGeom prst="rect">
            <a:avLst/>
          </a:prstGeom>
          <a:noFill/>
          <a:ln w="9525">
            <a:noFill/>
          </a:ln>
        </p:spPr>
      </p:pic>
      <p:cxnSp>
        <p:nvCxnSpPr>
          <p:cNvPr id="9" name="直接连接符 8"/>
          <p:cNvCxnSpPr/>
          <p:nvPr/>
        </p:nvCxnSpPr>
        <p:spPr>
          <a:xfrm>
            <a:off x="106363"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3" name="标题 1"/>
          <p:cNvSpPr txBox="1"/>
          <p:nvPr/>
        </p:nvSpPr>
        <p:spPr bwMode="auto">
          <a:xfrm>
            <a:off x="19050" y="1420813"/>
            <a:ext cx="12058650" cy="3327400"/>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lvl="0" algn="ctr" eaLnBrk="1" hangingPunct="1">
              <a:lnSpc>
                <a:spcPct val="150000"/>
              </a:lnSpc>
              <a:defRPr/>
            </a:pPr>
            <a:r>
              <a:rPr lang="zh-CN" altLang="en-US" sz="4000" b="1" dirty="0">
                <a:solidFill>
                  <a:schemeClr val="bg1"/>
                </a:solidFill>
                <a:latin typeface="仿宋_GB2312" panose="02010609030101010101" pitchFamily="49" charset="-122"/>
                <a:ea typeface="仿宋_GB2312" panose="02010609030101010101" pitchFamily="49" charset="-122"/>
              </a:rPr>
              <a:t>一、背景</a:t>
            </a:r>
            <a:endParaRPr lang="en-US" altLang="zh-CN" sz="4000" b="1" dirty="0">
              <a:solidFill>
                <a:schemeClr val="bg1"/>
              </a:solidFill>
              <a:latin typeface="仿宋_GB2312" panose="02010609030101010101" pitchFamily="49" charset="-122"/>
              <a:ea typeface="仿宋_GB2312" panose="0201060903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2540" name="矩形 9"/>
          <p:cNvSpPr/>
          <p:nvPr/>
        </p:nvSpPr>
        <p:spPr bwMode="auto">
          <a:xfrm>
            <a:off x="720725" y="354965"/>
            <a:ext cx="10750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t>Ruth </a:t>
            </a:r>
            <a:r>
              <a:rPr lang="en-US" altLang="zh-CN" sz="2400" b="1" dirty="0" err="1"/>
              <a:t>Gavison</a:t>
            </a:r>
            <a:r>
              <a:rPr lang="en-US" altLang="zh-CN" sz="2400" b="1" dirty="0"/>
              <a:t>, “Privacy and the Limits of Law”, The Yale Law Journal 89(3) 1980. </a:t>
            </a:r>
            <a:endParaRPr lang="en-US" altLang="zh-CN" sz="24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19050" y="1386205"/>
            <a:ext cx="12153900" cy="511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lnSpc>
                <a:spcPct val="150000"/>
              </a:lnSpc>
              <a:buNone/>
              <a:defRPr/>
            </a:pPr>
            <a:r>
              <a:rPr lang="en-US" altLang="zh-CN" sz="2000" i="1" dirty="0">
                <a:sym typeface="+mn-ea"/>
              </a:rPr>
              <a:t>Pluralistic Social Function of Privacy.</a:t>
            </a:r>
            <a:endParaRPr lang="en-US" altLang="zh-CN" sz="2000" i="1" dirty="0">
              <a:sym typeface="+mn-ea"/>
            </a:endParaRPr>
          </a:p>
          <a:p>
            <a:pPr algn="just">
              <a:lnSpc>
                <a:spcPct val="150000"/>
              </a:lnSpc>
              <a:defRPr/>
            </a:pPr>
            <a:r>
              <a:rPr lang="en-US" altLang="zh-CN" sz="2000" i="1" dirty="0">
                <a:sym typeface="+mn-ea"/>
              </a:rPr>
              <a:t> (a) privacy is what enables development of individuality by allowing individuals to distinguish between their own thoughts and feelings and those of others;  </a:t>
            </a:r>
            <a:endParaRPr lang="en-US" altLang="zh-CN" sz="2000" i="1" dirty="0">
              <a:sym typeface="+mn-ea"/>
            </a:endParaRPr>
          </a:p>
          <a:p>
            <a:pPr algn="just">
              <a:lnSpc>
                <a:spcPct val="150000"/>
              </a:lnSpc>
              <a:defRPr/>
            </a:pPr>
            <a:r>
              <a:rPr lang="en-US" altLang="zh-CN" sz="2000" i="1" dirty="0">
                <a:sym typeface="+mn-ea"/>
              </a:rPr>
              <a:t>(b) privacy insulates that individual from distraction and from the inhibitive effects that arise from close physical proximity with another individual;</a:t>
            </a:r>
            <a:endParaRPr lang="en-US" altLang="zh-CN" sz="2000" i="1" dirty="0">
              <a:sym typeface="+mn-ea"/>
            </a:endParaRPr>
          </a:p>
          <a:p>
            <a:pPr algn="just">
              <a:lnSpc>
                <a:spcPct val="150000"/>
              </a:lnSpc>
              <a:defRPr/>
            </a:pPr>
            <a:r>
              <a:rPr lang="en-US" altLang="zh-CN" sz="2000" i="1" dirty="0">
                <a:sym typeface="+mn-ea"/>
              </a:rPr>
              <a:t>(c) Promoting Liberty of Action - Freedom from censure and ridicule, Promoting autonomy, and Promoting human relations; </a:t>
            </a:r>
            <a:endParaRPr lang="en-US" altLang="zh-CN" sz="2000" i="1" dirty="0">
              <a:sym typeface="+mn-ea"/>
            </a:endParaRPr>
          </a:p>
          <a:p>
            <a:pPr algn="just">
              <a:lnSpc>
                <a:spcPct val="150000"/>
              </a:lnSpc>
              <a:defRPr/>
            </a:pPr>
            <a:r>
              <a:rPr lang="en-US" altLang="zh-CN" sz="2000" i="1" dirty="0">
                <a:sym typeface="+mn-ea"/>
              </a:rPr>
              <a:t>(d) privacy indicate the existence of and contribute to a more pluralistic, tolerant society. </a:t>
            </a:r>
            <a:endParaRPr lang="en-US" altLang="zh-CN" sz="2000" i="1" dirty="0"/>
          </a:p>
          <a:p>
            <a:pPr algn="just">
              <a:lnSpc>
                <a:spcPct val="150000"/>
              </a:lnSpc>
              <a:defRPr/>
            </a:pPr>
            <a:r>
              <a:rPr lang="en-US" altLang="zh-CN" sz="2000" i="1" dirty="0">
                <a:sym typeface="+mn-ea"/>
              </a:rPr>
              <a:t>The author emphasized that everyone is in a certain social connection, and neither a complete privacy state nor a complete loss of privacy is desirable.</a:t>
            </a: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2540" name="矩形 9"/>
          <p:cNvSpPr/>
          <p:nvPr/>
        </p:nvSpPr>
        <p:spPr bwMode="auto">
          <a:xfrm>
            <a:off x="720725" y="354965"/>
            <a:ext cx="10750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t>Ruth </a:t>
            </a:r>
            <a:r>
              <a:rPr lang="en-US" altLang="zh-CN" sz="2400" b="1" dirty="0" err="1"/>
              <a:t>Gavison</a:t>
            </a:r>
            <a:r>
              <a:rPr lang="en-US" altLang="zh-CN" sz="2400" b="1" dirty="0"/>
              <a:t>, “Privacy and the Limits of Law”, The Yale Law Journal 89(3) 1980. </a:t>
            </a:r>
            <a:endParaRPr lang="en-US" altLang="zh-CN" sz="24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19050" y="1386205"/>
            <a:ext cx="12153900" cy="5116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just">
              <a:lnSpc>
                <a:spcPct val="150000"/>
              </a:lnSpc>
              <a:buNone/>
              <a:defRPr/>
            </a:pPr>
            <a:r>
              <a:rPr lang="zh-CN" altLang="en-US" sz="1600" dirty="0"/>
              <a:t>隐私的多元社会功能</a:t>
            </a:r>
            <a:r>
              <a:rPr lang="en-US" altLang="zh-CN" sz="1600" dirty="0"/>
              <a:t> (Pluralistic Social Function of Privacy)</a:t>
            </a:r>
            <a:endParaRPr lang="en-US" altLang="zh-CN" sz="1600" dirty="0"/>
          </a:p>
          <a:p>
            <a:pPr marL="0" indent="0" algn="just">
              <a:lnSpc>
                <a:spcPct val="150000"/>
              </a:lnSpc>
              <a:buNone/>
              <a:defRPr/>
            </a:pPr>
            <a:endParaRPr lang="en-US" altLang="zh-CN" sz="1600" dirty="0"/>
          </a:p>
          <a:p>
            <a:pPr marL="0" indent="0" algn="just">
              <a:lnSpc>
                <a:spcPct val="150000"/>
              </a:lnSpc>
              <a:buNone/>
              <a:defRPr/>
            </a:pPr>
            <a:r>
              <a:rPr lang="en-US" altLang="zh-CN" sz="1600" dirty="0"/>
              <a:t>(a) </a:t>
            </a:r>
            <a:r>
              <a:rPr lang="zh-CN" altLang="en-US" sz="1600" dirty="0"/>
              <a:t>隐私通过允许个人区分自己的思想情感与他人的思想情感，从而促进了个性的发展；</a:t>
            </a:r>
            <a:endParaRPr lang="zh-CN" altLang="en-US" sz="1600" dirty="0"/>
          </a:p>
          <a:p>
            <a:pPr marL="0" indent="0" algn="just">
              <a:lnSpc>
                <a:spcPct val="150000"/>
              </a:lnSpc>
              <a:buNone/>
              <a:defRPr/>
            </a:pPr>
            <a:endParaRPr lang="en-US" altLang="zh-CN" sz="1600" dirty="0"/>
          </a:p>
          <a:p>
            <a:pPr marL="0" indent="0" algn="just">
              <a:lnSpc>
                <a:spcPct val="150000"/>
              </a:lnSpc>
              <a:buNone/>
              <a:defRPr/>
            </a:pPr>
            <a:r>
              <a:rPr lang="en-US" altLang="zh-CN" sz="1600" dirty="0"/>
              <a:t>(b) </a:t>
            </a:r>
            <a:r>
              <a:rPr lang="zh-CN" altLang="en-US" sz="1600" dirty="0"/>
              <a:t>隐私使个人免受干扰，也免受与他人身体距离过近所产生的抑制效应；</a:t>
            </a:r>
            <a:endParaRPr lang="zh-CN" altLang="en-US" sz="1600" dirty="0"/>
          </a:p>
          <a:p>
            <a:pPr marL="0" indent="0" algn="just">
              <a:lnSpc>
                <a:spcPct val="150000"/>
              </a:lnSpc>
              <a:buNone/>
              <a:defRPr/>
            </a:pPr>
            <a:endParaRPr lang="en-US" altLang="zh-CN" sz="1600" dirty="0"/>
          </a:p>
          <a:p>
            <a:pPr marL="0" indent="0" algn="just">
              <a:lnSpc>
                <a:spcPct val="150000"/>
              </a:lnSpc>
              <a:buNone/>
              <a:defRPr/>
            </a:pPr>
            <a:r>
              <a:rPr lang="en-US" altLang="zh-CN" sz="1600" dirty="0"/>
              <a:t>(c) </a:t>
            </a:r>
            <a:r>
              <a:rPr lang="zh-CN" altLang="en-US" sz="1600" dirty="0"/>
              <a:t>促进自由行动</a:t>
            </a:r>
            <a:r>
              <a:rPr lang="en-US" altLang="zh-CN" sz="1600" dirty="0"/>
              <a:t>——</a:t>
            </a:r>
            <a:r>
              <a:rPr lang="zh-CN" altLang="en-US" sz="1600" dirty="0"/>
              <a:t>免于责难和嘲笑的自由、促进自主性以及促进人际关系；</a:t>
            </a:r>
            <a:endParaRPr lang="zh-CN" altLang="en-US" sz="1600" dirty="0"/>
          </a:p>
          <a:p>
            <a:pPr marL="0" indent="0" algn="just">
              <a:lnSpc>
                <a:spcPct val="150000"/>
              </a:lnSpc>
              <a:buNone/>
              <a:defRPr/>
            </a:pPr>
            <a:endParaRPr lang="en-US" altLang="zh-CN" sz="1600" dirty="0"/>
          </a:p>
          <a:p>
            <a:pPr marL="0" indent="0" algn="just">
              <a:lnSpc>
                <a:spcPct val="150000"/>
              </a:lnSpc>
              <a:buNone/>
              <a:defRPr/>
            </a:pPr>
            <a:r>
              <a:rPr lang="en-US" altLang="zh-CN" sz="1600" dirty="0"/>
              <a:t>(d) </a:t>
            </a:r>
            <a:r>
              <a:rPr lang="zh-CN" altLang="en-US" sz="1600" dirty="0"/>
              <a:t>隐私的存在表明并有助于一个更加多元和宽容的社会。</a:t>
            </a:r>
            <a:endParaRPr lang="zh-CN" altLang="en-US" sz="1600" dirty="0"/>
          </a:p>
          <a:p>
            <a:pPr marL="0" indent="0" algn="just">
              <a:lnSpc>
                <a:spcPct val="150000"/>
              </a:lnSpc>
              <a:buNone/>
              <a:defRPr/>
            </a:pPr>
            <a:endParaRPr lang="en-US" altLang="zh-CN" sz="1600" dirty="0"/>
          </a:p>
          <a:p>
            <a:pPr marL="0" indent="0" algn="just">
              <a:lnSpc>
                <a:spcPct val="150000"/>
              </a:lnSpc>
              <a:buNone/>
              <a:defRPr/>
            </a:pPr>
            <a:r>
              <a:rPr lang="zh-CN" altLang="en-US" sz="1600" dirty="0"/>
              <a:t>作者强调，每个人都处于特定的社会联系之中，完全的隐私状态或完全丧失隐私都是不可取的。</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p:nvPr/>
        </p:nvSpPr>
        <p:spPr bwMode="auto">
          <a:xfrm>
            <a:off x="2736850" y="1336040"/>
            <a:ext cx="9259570" cy="485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en-US" altLang="zh-CN" sz="2000" i="1" dirty="0"/>
              <a:t>The current privacy protection theory, which is composed of three basic principles, plays a dominant role.</a:t>
            </a:r>
            <a:endParaRPr lang="en-US" altLang="zh-CN" sz="2000" i="1" dirty="0"/>
          </a:p>
          <a:p>
            <a:pPr marL="457200" lvl="1" indent="0" algn="just">
              <a:buNone/>
              <a:defRPr/>
            </a:pPr>
            <a:r>
              <a:rPr lang="en-US" altLang="zh-CN" sz="2000" i="1" dirty="0"/>
              <a:t>Three basic principles: </a:t>
            </a:r>
            <a:endParaRPr lang="en-US" altLang="zh-CN" sz="2000" i="1" dirty="0"/>
          </a:p>
          <a:p>
            <a:pPr marL="457200" lvl="1" indent="0" algn="just">
              <a:buNone/>
              <a:defRPr/>
            </a:pPr>
            <a:r>
              <a:rPr lang="en-US" altLang="zh-CN" sz="2000" i="1" dirty="0"/>
              <a:t>     (1) protect citizens' information from misuse by government agencies; </a:t>
            </a:r>
            <a:endParaRPr lang="en-US" altLang="zh-CN" sz="2000" i="1" dirty="0"/>
          </a:p>
          <a:p>
            <a:pPr marL="457200" lvl="1" indent="0" algn="just">
              <a:buNone/>
              <a:defRPr/>
            </a:pPr>
            <a:r>
              <a:rPr lang="en-US" altLang="zh-CN" sz="2000" i="1" dirty="0"/>
              <a:t>     (2) restrict access to citizens' personal privacy and sensitive information; </a:t>
            </a:r>
            <a:endParaRPr lang="en-US" altLang="zh-CN" sz="2000" i="1" dirty="0"/>
          </a:p>
          <a:p>
            <a:pPr marL="457200" lvl="1" indent="0" algn="just">
              <a:buNone/>
              <a:defRPr/>
            </a:pPr>
            <a:r>
              <a:rPr lang="en-US" altLang="zh-CN" sz="2000" i="1" dirty="0"/>
              <a:t>     (3) limit the intrusion on citizens' private space. </a:t>
            </a:r>
            <a:endParaRPr lang="en-US" altLang="zh-CN" sz="2000" i="1" dirty="0"/>
          </a:p>
          <a:p>
            <a:pPr marL="457200" lvl="1" indent="0" algn="just">
              <a:buNone/>
              <a:defRPr/>
            </a:pPr>
            <a:endParaRPr lang="en-US" altLang="zh-CN" sz="2000" i="1" dirty="0"/>
          </a:p>
          <a:p>
            <a:pPr marL="457200" lvl="1" indent="0" algn="just">
              <a:buNone/>
              <a:defRPr/>
            </a:pPr>
            <a:r>
              <a:rPr lang="en-US" altLang="zh-CN" sz="2000" i="1" dirty="0"/>
              <a:t>Reasons why three basic principles are difficult to protect privacy in public surveillance: </a:t>
            </a:r>
            <a:endParaRPr lang="en-US" altLang="zh-CN" sz="2000" i="1" dirty="0"/>
          </a:p>
          <a:p>
            <a:pPr lvl="1" algn="just">
              <a:defRPr/>
            </a:pPr>
            <a:r>
              <a:rPr lang="en-US" altLang="zh-CN" sz="2000" dirty="0"/>
              <a:t>public surveillance does not involve government agents seeking to expand access to citizens; or collection or disclosure of sensitive, confidential, or personal information; or intrusion into spaces or spheres normally judged to be private or personal. </a:t>
            </a:r>
            <a:endParaRPr lang="en-US" altLang="zh-CN" sz="2000" dirty="0"/>
          </a:p>
          <a:p>
            <a:pPr lvl="1" algn="just">
              <a:defRPr/>
            </a:pPr>
            <a:r>
              <a:rPr lang="en-US" altLang="zh-CN" sz="2000" dirty="0"/>
              <a:t>public records online are inherently public information, not private or sensitive information.</a:t>
            </a:r>
            <a:endParaRPr lang="en-US" altLang="zh-CN" sz="2000" dirty="0"/>
          </a:p>
        </p:txBody>
      </p:sp>
      <p:pic>
        <p:nvPicPr>
          <p:cNvPr id="6" name="图片 5"/>
          <p:cNvPicPr>
            <a:picLocks noChangeAspect="1"/>
          </p:cNvPicPr>
          <p:nvPr>
            <p:custDataLst>
              <p:tags r:id="rId2"/>
            </p:custDataLst>
          </p:nvPr>
        </p:nvPicPr>
        <p:blipFill>
          <a:blip r:embed="rId3"/>
          <a:stretch>
            <a:fillRect/>
          </a:stretch>
        </p:blipFill>
        <p:spPr>
          <a:xfrm>
            <a:off x="196215" y="1497330"/>
            <a:ext cx="2540635" cy="3138805"/>
          </a:xfrm>
          <a:prstGeom prst="rect">
            <a:avLst/>
          </a:prstGeom>
        </p:spPr>
      </p:pic>
      <p:sp>
        <p:nvSpPr>
          <p:cNvPr id="7" name="矩形 9"/>
          <p:cNvSpPr/>
          <p:nvPr/>
        </p:nvSpPr>
        <p:spPr bwMode="auto">
          <a:xfrm>
            <a:off x="386715" y="467965"/>
            <a:ext cx="11418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宋体" panose="02010600030101010101" pitchFamily="2" charset="-122"/>
                <a:cs typeface="Calibri" panose="020F0502020204030204" pitchFamily="34" charset="0"/>
                <a:sym typeface="Calibri" panose="020F0502020204030204" pitchFamily="34" charset="0"/>
              </a:rPr>
              <a:t>Helen </a:t>
            </a:r>
            <a:r>
              <a:rPr lang="en-US" altLang="zh-CN" sz="2000" b="1" dirty="0" err="1">
                <a:latin typeface="宋体" panose="02010600030101010101" pitchFamily="2" charset="-122"/>
                <a:cs typeface="Calibri" panose="020F0502020204030204" pitchFamily="34" charset="0"/>
                <a:sym typeface="Calibri" panose="020F0502020204030204" pitchFamily="34" charset="0"/>
              </a:rPr>
              <a:t>Nissenbaum</a:t>
            </a:r>
            <a:r>
              <a:rPr lang="en-US" altLang="zh-CN" sz="2000" b="1" dirty="0">
                <a:latin typeface="宋体" panose="02010600030101010101" pitchFamily="2" charset="-122"/>
                <a:cs typeface="Calibri" panose="020F0502020204030204" pitchFamily="34" charset="0"/>
                <a:sym typeface="Calibri" panose="020F0502020204030204" pitchFamily="34" charset="0"/>
              </a:rPr>
              <a:t>, “Privacy as Contextual Integrity”, Washington Law Review 79(2004).</a:t>
            </a:r>
            <a:endParaRPr lang="en-US" altLang="zh-CN" sz="2000" b="1" dirty="0">
              <a:latin typeface="宋体" panose="02010600030101010101" pitchFamily="2" charset="-122"/>
              <a:cs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Effect transition="in" filter="box(in)">
                                      <p:cBhvr>
                                        <p:cTn id="19" dur="2000"/>
                                        <p:tgtEl>
                                          <p:spTgt spid="11">
                                            <p:txEl>
                                              <p:pRg st="6" end="6"/>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11">
                                            <p:txEl>
                                              <p:pRg st="7" end="7"/>
                                            </p:txEl>
                                          </p:spTgt>
                                        </p:tgtEl>
                                        <p:attrNameLst>
                                          <p:attrName>style.visibility</p:attrName>
                                        </p:attrNameLst>
                                      </p:cBhvr>
                                      <p:to>
                                        <p:strVal val="visible"/>
                                      </p:to>
                                    </p:set>
                                    <p:animEffect transition="in" filter="box(in)">
                                      <p:cBhvr>
                                        <p:cTn id="22" dur="2000"/>
                                        <p:tgtEl>
                                          <p:spTgt spid="11">
                                            <p:txEl>
                                              <p:pRg st="7" end="7"/>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Effect transition="in" filter="box(in)">
                                      <p:cBhvr>
                                        <p:cTn id="25" dur="20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p:nvPr/>
        </p:nvSpPr>
        <p:spPr bwMode="auto">
          <a:xfrm>
            <a:off x="2736850" y="1336040"/>
            <a:ext cx="9259570" cy="485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zh-CN" altLang="en-US" sz="2000" dirty="0"/>
              <a:t>当前，由三项基本原则构成的隐私保护理论占据主导地位。</a:t>
            </a:r>
            <a:endParaRPr lang="zh-CN" altLang="en-US" sz="2000" dirty="0"/>
          </a:p>
          <a:p>
            <a:pPr algn="just">
              <a:defRPr/>
            </a:pPr>
            <a:endParaRPr lang="en-US" altLang="zh-CN" sz="2000" dirty="0"/>
          </a:p>
          <a:p>
            <a:pPr algn="just">
              <a:defRPr/>
            </a:pPr>
            <a:r>
              <a:rPr lang="zh-CN" altLang="en-US" sz="2000" dirty="0"/>
              <a:t>三项基本原则：</a:t>
            </a:r>
            <a:endParaRPr lang="zh-CN" altLang="en-US" sz="2000" dirty="0"/>
          </a:p>
          <a:p>
            <a:pPr algn="just">
              <a:defRPr/>
            </a:pPr>
            <a:r>
              <a:rPr lang="en-US" altLang="zh-CN" sz="2000" dirty="0"/>
              <a:t>(1) </a:t>
            </a:r>
            <a:r>
              <a:rPr lang="zh-CN" altLang="en-US" sz="2000" dirty="0"/>
              <a:t>保护公民信息免遭政府机构滥用；</a:t>
            </a:r>
            <a:endParaRPr lang="zh-CN" altLang="en-US" sz="2000" dirty="0"/>
          </a:p>
          <a:p>
            <a:pPr algn="just">
              <a:defRPr/>
            </a:pPr>
            <a:r>
              <a:rPr lang="en-US" altLang="zh-CN" sz="2000" dirty="0"/>
              <a:t>(2) </a:t>
            </a:r>
            <a:r>
              <a:rPr lang="zh-CN" altLang="en-US" sz="2000" dirty="0"/>
              <a:t>限制对公民个人隐私和敏感信息的访问；</a:t>
            </a:r>
            <a:endParaRPr lang="zh-CN" altLang="en-US" sz="2000" dirty="0"/>
          </a:p>
          <a:p>
            <a:pPr algn="just">
              <a:defRPr/>
            </a:pPr>
            <a:r>
              <a:rPr lang="en-US" altLang="zh-CN" sz="2000" dirty="0"/>
              <a:t>(3) </a:t>
            </a:r>
            <a:r>
              <a:rPr lang="zh-CN" altLang="en-US" sz="2000" dirty="0"/>
              <a:t>限制对公民私人空间的侵扰。</a:t>
            </a:r>
            <a:endParaRPr lang="zh-CN" altLang="en-US" sz="2000" dirty="0"/>
          </a:p>
          <a:p>
            <a:pPr algn="just">
              <a:defRPr/>
            </a:pPr>
            <a:endParaRPr lang="en-US" altLang="zh-CN" sz="2000" dirty="0"/>
          </a:p>
          <a:p>
            <a:pPr algn="just">
              <a:defRPr/>
            </a:pPr>
            <a:r>
              <a:rPr lang="zh-CN" altLang="en-US" sz="2000" dirty="0"/>
              <a:t>为何这三项基本原则难以在公共监控中保护隐私：</a:t>
            </a:r>
            <a:endParaRPr lang="zh-CN" altLang="en-US" sz="2000" dirty="0"/>
          </a:p>
          <a:p>
            <a:pPr algn="just">
              <a:defRPr/>
            </a:pPr>
            <a:endParaRPr lang="en-US" altLang="zh-CN" sz="2000" dirty="0"/>
          </a:p>
          <a:p>
            <a:pPr algn="just">
              <a:defRPr/>
            </a:pPr>
            <a:r>
              <a:rPr lang="zh-CN" altLang="en-US" sz="2000" dirty="0"/>
              <a:t>公共监控并不涉及政府人员寻求扩大对公民信息的访问权限；也不涉及收集或披露敏感、机密或个人信息；更不涉及侵入通常被认为是私人的或个人的空间或领域。</a:t>
            </a:r>
            <a:endParaRPr lang="zh-CN" altLang="en-US" sz="2000" dirty="0"/>
          </a:p>
          <a:p>
            <a:pPr algn="just">
              <a:defRPr/>
            </a:pPr>
            <a:endParaRPr lang="en-US" altLang="zh-CN" sz="2000" dirty="0"/>
          </a:p>
          <a:p>
            <a:pPr algn="just">
              <a:defRPr/>
            </a:pPr>
            <a:r>
              <a:rPr lang="zh-CN" altLang="en-US" sz="2000" dirty="0"/>
              <a:t>网络上的公共记录本质上是公开信息，而非私人或敏感信息。</a:t>
            </a:r>
            <a:endParaRPr lang="zh-CN" altLang="en-US" sz="2000" dirty="0"/>
          </a:p>
        </p:txBody>
      </p:sp>
      <p:pic>
        <p:nvPicPr>
          <p:cNvPr id="6" name="图片 5"/>
          <p:cNvPicPr>
            <a:picLocks noChangeAspect="1"/>
          </p:cNvPicPr>
          <p:nvPr>
            <p:custDataLst>
              <p:tags r:id="rId2"/>
            </p:custDataLst>
          </p:nvPr>
        </p:nvPicPr>
        <p:blipFill>
          <a:blip r:embed="rId3"/>
          <a:stretch>
            <a:fillRect/>
          </a:stretch>
        </p:blipFill>
        <p:spPr>
          <a:xfrm>
            <a:off x="196215" y="1497330"/>
            <a:ext cx="2540635" cy="3138805"/>
          </a:xfrm>
          <a:prstGeom prst="rect">
            <a:avLst/>
          </a:prstGeom>
        </p:spPr>
      </p:pic>
      <p:sp>
        <p:nvSpPr>
          <p:cNvPr id="7" name="矩形 9"/>
          <p:cNvSpPr/>
          <p:nvPr/>
        </p:nvSpPr>
        <p:spPr bwMode="auto">
          <a:xfrm>
            <a:off x="386715" y="467965"/>
            <a:ext cx="11418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宋体" panose="02010600030101010101" pitchFamily="2" charset="-122"/>
                <a:cs typeface="Calibri" panose="020F0502020204030204" pitchFamily="34" charset="0"/>
                <a:sym typeface="Calibri" panose="020F0502020204030204" pitchFamily="34" charset="0"/>
              </a:rPr>
              <a:t>Helen </a:t>
            </a:r>
            <a:r>
              <a:rPr lang="en-US" altLang="zh-CN" sz="2000" b="1" dirty="0" err="1">
                <a:latin typeface="宋体" panose="02010600030101010101" pitchFamily="2" charset="-122"/>
                <a:cs typeface="Calibri" panose="020F0502020204030204" pitchFamily="34" charset="0"/>
                <a:sym typeface="Calibri" panose="020F0502020204030204" pitchFamily="34" charset="0"/>
              </a:rPr>
              <a:t>Nissenbaum</a:t>
            </a:r>
            <a:r>
              <a:rPr lang="en-US" altLang="zh-CN" sz="2000" b="1" dirty="0">
                <a:latin typeface="宋体" panose="02010600030101010101" pitchFamily="2" charset="-122"/>
                <a:cs typeface="Calibri" panose="020F0502020204030204" pitchFamily="34" charset="0"/>
                <a:sym typeface="Calibri" panose="020F0502020204030204" pitchFamily="34" charset="0"/>
              </a:rPr>
              <a:t>, “Privacy as Contextual Integrity”, Washington Law Review 79(2004).</a:t>
            </a:r>
            <a:endParaRPr lang="en-US" altLang="zh-CN" sz="2000" b="1" dirty="0">
              <a:latin typeface="宋体" panose="02010600030101010101" pitchFamily="2" charset="-122"/>
              <a:cs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4" name="矩形 9"/>
          <p:cNvSpPr/>
          <p:nvPr/>
        </p:nvSpPr>
        <p:spPr bwMode="auto">
          <a:xfrm>
            <a:off x="386715" y="467965"/>
            <a:ext cx="11418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宋体" panose="02010600030101010101" pitchFamily="2" charset="-122"/>
                <a:cs typeface="Calibri" panose="020F0502020204030204" pitchFamily="34" charset="0"/>
                <a:sym typeface="Calibri" panose="020F0502020204030204" pitchFamily="34" charset="0"/>
              </a:rPr>
              <a:t>Helen </a:t>
            </a:r>
            <a:r>
              <a:rPr lang="en-US" altLang="zh-CN" sz="2000" b="1" dirty="0" err="1">
                <a:latin typeface="宋体" panose="02010600030101010101" pitchFamily="2" charset="-122"/>
                <a:cs typeface="Calibri" panose="020F0502020204030204" pitchFamily="34" charset="0"/>
                <a:sym typeface="Calibri" panose="020F0502020204030204" pitchFamily="34" charset="0"/>
              </a:rPr>
              <a:t>Nissenbaum</a:t>
            </a:r>
            <a:r>
              <a:rPr lang="en-US" altLang="zh-CN" sz="2000" b="1" dirty="0">
                <a:latin typeface="宋体" panose="02010600030101010101" pitchFamily="2" charset="-122"/>
                <a:cs typeface="Calibri" panose="020F0502020204030204" pitchFamily="34" charset="0"/>
                <a:sym typeface="Calibri" panose="020F0502020204030204" pitchFamily="34" charset="0"/>
              </a:rPr>
              <a:t>, “Privacy as Contextual Integrity”, Washington Law Review 79(2004).</a:t>
            </a:r>
            <a:endParaRPr lang="en-US" altLang="zh-CN" sz="20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nvSpPr>
        <p:spPr bwMode="auto">
          <a:xfrm>
            <a:off x="13335" y="1118235"/>
            <a:ext cx="12165965" cy="4728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en-US" altLang="zh-CN" sz="1800" i="1" dirty="0">
                <a:ea typeface="仿宋_GB2312" panose="02010609030101010101" pitchFamily="49" charset="-122"/>
                <a:cs typeface="Calibri" panose="020F0502020204030204" pitchFamily="34" charset="0"/>
              </a:rPr>
              <a:t>Public Surveillance. The current basic theory of privacy protection can not protect the privacy of citizens in public surveillance, and a new concept, contextual integrity, is proposed to solve the above problems.</a:t>
            </a:r>
            <a:endParaRPr lang="en-US" altLang="zh-CN" sz="1800" i="1" dirty="0">
              <a:ea typeface="仿宋_GB2312" panose="02010609030101010101" pitchFamily="49" charset="-122"/>
              <a:cs typeface="Calibri" panose="020F0502020204030204" pitchFamily="34" charset="0"/>
            </a:endParaRPr>
          </a:p>
          <a:p>
            <a:pPr algn="just">
              <a:defRPr/>
            </a:pPr>
            <a:r>
              <a:rPr lang="en-US" altLang="zh-CN" sz="1800" i="1" dirty="0">
                <a:ea typeface="仿宋_GB2312" panose="02010609030101010101" pitchFamily="49" charset="-122"/>
                <a:cs typeface="Calibri" panose="020F0502020204030204" pitchFamily="34" charset="0"/>
              </a:rPr>
              <a:t>The core concept of </a:t>
            </a:r>
            <a:r>
              <a:rPr lang="en-US" altLang="zh-CN" sz="1800" i="1" dirty="0">
                <a:ea typeface="仿宋_GB2312" panose="02010609030101010101" pitchFamily="49" charset="-122"/>
                <a:cs typeface="Calibri" panose="020F0502020204030204" pitchFamily="34" charset="0"/>
                <a:sym typeface="+mn-ea"/>
              </a:rPr>
              <a:t>contextual </a:t>
            </a:r>
            <a:r>
              <a:rPr lang="en-US" altLang="zh-CN" sz="1800" i="1" dirty="0">
                <a:ea typeface="仿宋_GB2312" panose="02010609030101010101" pitchFamily="49" charset="-122"/>
                <a:cs typeface="Calibri" panose="020F0502020204030204" pitchFamily="34" charset="0"/>
              </a:rPr>
              <a:t>integrity is that all events occur in a specific scene and are affected by certain political, cultural, historical, custom and other factors, and the protection of privacy must also be based on a specific scene.</a:t>
            </a:r>
            <a:endParaRPr lang="en-US" altLang="zh-CN" sz="1800" i="1" dirty="0">
              <a:ea typeface="仿宋_GB2312" panose="02010609030101010101" pitchFamily="49" charset="-122"/>
              <a:cs typeface="Calibri" panose="020F0502020204030204" pitchFamily="34" charset="0"/>
            </a:endParaRPr>
          </a:p>
          <a:p>
            <a:pPr algn="just">
              <a:defRPr/>
            </a:pPr>
            <a:endParaRPr lang="en-US" altLang="zh-CN" sz="1800" i="1" dirty="0">
              <a:ea typeface="仿宋_GB2312" panose="02010609030101010101" pitchFamily="49" charset="-122"/>
              <a:cs typeface="Calibri" panose="020F0502020204030204" pitchFamily="34" charset="0"/>
            </a:endParaRPr>
          </a:p>
          <a:p>
            <a:pPr algn="just">
              <a:defRPr/>
            </a:pPr>
            <a:r>
              <a:rPr lang="en-US" altLang="zh-CN" sz="1800" i="1" dirty="0">
                <a:ea typeface="仿宋_GB2312" panose="02010609030101010101" pitchFamily="49" charset="-122"/>
                <a:cs typeface="Calibri" panose="020F0502020204030204" pitchFamily="34" charset="0"/>
              </a:rPr>
              <a:t>Norms: </a:t>
            </a:r>
            <a:endParaRPr lang="en-US" altLang="zh-CN" sz="1800" i="1" dirty="0">
              <a:ea typeface="仿宋_GB2312" panose="02010609030101010101" pitchFamily="49" charset="-122"/>
              <a:cs typeface="Calibri" panose="020F0502020204030204" pitchFamily="34" charset="0"/>
            </a:endParaRPr>
          </a:p>
          <a:p>
            <a:pPr algn="just">
              <a:defRPr/>
            </a:pPr>
            <a:r>
              <a:rPr lang="en-US" altLang="zh-CN" sz="1800" b="1" i="1" dirty="0">
                <a:ea typeface="仿宋_GB2312" panose="02010609030101010101" pitchFamily="49" charset="-122"/>
                <a:cs typeface="Calibri" panose="020F0502020204030204" pitchFamily="34" charset="0"/>
              </a:rPr>
              <a:t>Appropriateness</a:t>
            </a:r>
            <a:r>
              <a:rPr lang="en-US" altLang="zh-CN" sz="1800" i="1" dirty="0">
                <a:ea typeface="仿宋_GB2312" panose="02010609030101010101" pitchFamily="49" charset="-122"/>
                <a:cs typeface="Calibri" panose="020F0502020204030204" pitchFamily="34" charset="0"/>
              </a:rPr>
              <a:t>: </a:t>
            </a:r>
            <a:r>
              <a:rPr lang="en-US" altLang="zh-CN" sz="1800" dirty="0">
                <a:ea typeface="仿宋_GB2312" panose="02010609030101010101" pitchFamily="49" charset="-122"/>
                <a:cs typeface="Calibri" panose="020F0502020204030204" pitchFamily="34" charset="0"/>
              </a:rPr>
              <a:t>norms of appropriateness dictate what information about persons is appropriate, or fitting, to reveal in a particular context. Generally, these norms circumscribe the type or nature of information about various individuals that, within a given context, is allowable, expected, or even demanded to be revealed. </a:t>
            </a:r>
            <a:endParaRPr lang="en-US" altLang="zh-CN" sz="1800" dirty="0">
              <a:ea typeface="仿宋_GB2312" panose="02010609030101010101" pitchFamily="49" charset="-122"/>
              <a:cs typeface="Calibri" panose="020F0502020204030204" pitchFamily="34" charset="0"/>
            </a:endParaRPr>
          </a:p>
          <a:p>
            <a:pPr algn="just">
              <a:defRPr/>
            </a:pPr>
            <a:endParaRPr lang="zh-CN" altLang="zh-CN" sz="1800" dirty="0">
              <a:ea typeface="仿宋_GB2312" panose="02010609030101010101" pitchFamily="49" charset="-122"/>
              <a:cs typeface="Calibri" panose="020F0502020204030204" pitchFamily="34" charset="0"/>
            </a:endParaRPr>
          </a:p>
          <a:p>
            <a:r>
              <a:rPr lang="en-US" altLang="zh-CN" sz="1800" b="1" i="1" dirty="0">
                <a:ea typeface="仿宋_GB2312" panose="02010609030101010101" pitchFamily="49" charset="-122"/>
                <a:cs typeface="Calibri" panose="020F0502020204030204" pitchFamily="34" charset="0"/>
              </a:rPr>
              <a:t>Distribution of information</a:t>
            </a:r>
            <a:r>
              <a:rPr lang="en-US" altLang="zh-CN" sz="1800" i="1" dirty="0">
                <a:ea typeface="仿宋_GB2312" panose="02010609030101010101" pitchFamily="49" charset="-122"/>
                <a:cs typeface="Calibri" panose="020F0502020204030204" pitchFamily="34" charset="0"/>
              </a:rPr>
              <a:t>: </a:t>
            </a:r>
            <a:r>
              <a:rPr lang="en-US" altLang="zh-CN" sz="1800" dirty="0">
                <a:ea typeface="仿宋_GB2312" panose="02010609030101010101" pitchFamily="49" charset="-122"/>
                <a:cs typeface="Calibri" panose="020F0502020204030204" pitchFamily="34" charset="0"/>
              </a:rPr>
              <a:t>whether its distribution, or </a:t>
            </a:r>
            <a:r>
              <a:rPr lang="en-US" altLang="zh-CN" sz="1800" i="1" dirty="0">
                <a:ea typeface="仿宋_GB2312" panose="02010609030101010101" pitchFamily="49" charset="-122"/>
                <a:cs typeface="Calibri" panose="020F0502020204030204" pitchFamily="34" charset="0"/>
              </a:rPr>
              <a:t>flow, </a:t>
            </a:r>
            <a:r>
              <a:rPr lang="en-US" altLang="zh-CN" sz="1800" dirty="0">
                <a:ea typeface="仿宋_GB2312" panose="02010609030101010101" pitchFamily="49" charset="-122"/>
                <a:cs typeface="Calibri" panose="020F0502020204030204" pitchFamily="34" charset="0"/>
              </a:rPr>
              <a:t>respects contextual norms of information flow.</a:t>
            </a:r>
            <a:endParaRPr lang="en-US" altLang="zh-CN" sz="1800" dirty="0">
              <a:ea typeface="仿宋_GB2312" panose="02010609030101010101" pitchFamily="49" charset="-122"/>
              <a:cs typeface="Calibri" panose="020F0502020204030204" pitchFamily="34" charset="0"/>
            </a:endParaRPr>
          </a:p>
          <a:p>
            <a:endParaRPr lang="en-US" altLang="zh-CN" sz="1800" i="1" dirty="0">
              <a:ea typeface="仿宋_GB2312" panose="02010609030101010101" pitchFamily="49" charset="-122"/>
              <a:cs typeface="Calibri" panose="020F0502020204030204" pitchFamily="34" charset="0"/>
            </a:endParaRPr>
          </a:p>
          <a:p>
            <a:pPr marL="0" indent="0" algn="just">
              <a:buNone/>
              <a:defRPr/>
            </a:pPr>
            <a:r>
              <a:rPr lang="en-US" altLang="zh-CN" sz="1800" dirty="0">
                <a:ea typeface="仿宋_GB2312" panose="02010609030101010101" pitchFamily="49" charset="-122"/>
                <a:cs typeface="Calibri" panose="020F0502020204030204" pitchFamily="34" charset="0"/>
              </a:rPr>
              <a:t>    Contextual integrity is maintained when both types of norms are upheld, and it is violated when either of the norms is violated. </a:t>
            </a:r>
            <a:endParaRPr lang="en-US" altLang="zh-CN" sz="1800" i="1" dirty="0">
              <a:ea typeface="仿宋_GB2312" panose="02010609030101010101" pitchFamily="49" charset="-122"/>
              <a:cs typeface="Calibri" panose="020F0502020204030204" pitchFamily="34" charset="0"/>
            </a:endParaRPr>
          </a:p>
          <a:p>
            <a:pPr marL="0" indent="0" algn="just">
              <a:buNone/>
              <a:defRPr/>
            </a:pPr>
            <a:r>
              <a:rPr lang="en-US" altLang="zh-CN" sz="1800" i="1" dirty="0">
                <a:ea typeface="仿宋_GB2312" panose="02010609030101010101" pitchFamily="49" charset="-122"/>
                <a:cs typeface="Calibri" panose="020F0502020204030204" pitchFamily="34" charset="0"/>
              </a:rPr>
              <a:t>    Public monitoring is largely a violation of </a:t>
            </a:r>
            <a:r>
              <a:rPr lang="en-US" altLang="zh-CN" sz="1800" i="1" dirty="0">
                <a:ea typeface="仿宋_GB2312" panose="02010609030101010101" pitchFamily="49" charset="-122"/>
                <a:cs typeface="Calibri" panose="020F0502020204030204" pitchFamily="34" charset="0"/>
                <a:sym typeface="+mn-ea"/>
              </a:rPr>
              <a:t>contextual </a:t>
            </a:r>
            <a:r>
              <a:rPr lang="en-US" altLang="zh-CN" sz="1800" i="1" dirty="0">
                <a:ea typeface="仿宋_GB2312" panose="02010609030101010101" pitchFamily="49" charset="-122"/>
                <a:cs typeface="Calibri" panose="020F0502020204030204" pitchFamily="34" charset="0"/>
              </a:rPr>
              <a:t>integrity.</a:t>
            </a:r>
            <a:endParaRPr lang="en-US" altLang="zh-CN" sz="1800" i="1" dirty="0">
              <a:ea typeface="仿宋_GB2312" panose="02010609030101010101" pitchFamily="49" charset="-122"/>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wipe(down)">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4" name="矩形 9"/>
          <p:cNvSpPr/>
          <p:nvPr/>
        </p:nvSpPr>
        <p:spPr bwMode="auto">
          <a:xfrm>
            <a:off x="386715" y="467965"/>
            <a:ext cx="11418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宋体" panose="02010600030101010101" pitchFamily="2" charset="-122"/>
                <a:cs typeface="Calibri" panose="020F0502020204030204" pitchFamily="34" charset="0"/>
                <a:sym typeface="Calibri" panose="020F0502020204030204" pitchFamily="34" charset="0"/>
              </a:rPr>
              <a:t>Helen </a:t>
            </a:r>
            <a:r>
              <a:rPr lang="en-US" altLang="zh-CN" sz="2000" b="1" dirty="0" err="1">
                <a:latin typeface="宋体" panose="02010600030101010101" pitchFamily="2" charset="-122"/>
                <a:cs typeface="Calibri" panose="020F0502020204030204" pitchFamily="34" charset="0"/>
                <a:sym typeface="Calibri" panose="020F0502020204030204" pitchFamily="34" charset="0"/>
              </a:rPr>
              <a:t>Nissenbaum</a:t>
            </a:r>
            <a:r>
              <a:rPr lang="en-US" altLang="zh-CN" sz="2000" b="1" dirty="0">
                <a:latin typeface="宋体" panose="02010600030101010101" pitchFamily="2" charset="-122"/>
                <a:cs typeface="Calibri" panose="020F0502020204030204" pitchFamily="34" charset="0"/>
                <a:sym typeface="Calibri" panose="020F0502020204030204" pitchFamily="34" charset="0"/>
              </a:rPr>
              <a:t>, “Privacy as Contextual Integrity”, Washington Law Review 79(2004).</a:t>
            </a:r>
            <a:endParaRPr lang="en-US" altLang="zh-CN" sz="20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nvSpPr>
        <p:spPr bwMode="auto">
          <a:xfrm>
            <a:off x="13335" y="1118235"/>
            <a:ext cx="12165965" cy="4728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zh-CN" altLang="en-US" sz="1800" i="1" dirty="0">
                <a:ea typeface="仿宋_GB2312" panose="02010609030101010101" pitchFamily="49" charset="-122"/>
                <a:cs typeface="Calibri" panose="020F0502020204030204" pitchFamily="34" charset="0"/>
              </a:rPr>
              <a:t>公共监控</a:t>
            </a:r>
            <a:r>
              <a:rPr lang="en-US" altLang="zh-CN" sz="1800" i="1" dirty="0">
                <a:ea typeface="仿宋_GB2312" panose="02010609030101010101" pitchFamily="49" charset="-122"/>
                <a:cs typeface="Calibri" panose="020F0502020204030204" pitchFamily="34" charset="0"/>
              </a:rPr>
              <a:t> (Public Surveillance)</a:t>
            </a:r>
            <a:r>
              <a:rPr lang="zh-CN" altLang="en-US" sz="1800" i="1" dirty="0">
                <a:ea typeface="仿宋_GB2312" panose="02010609030101010101" pitchFamily="49" charset="-122"/>
                <a:cs typeface="Calibri" panose="020F0502020204030204" pitchFamily="34" charset="0"/>
              </a:rPr>
              <a:t>。</a:t>
            </a:r>
            <a:r>
              <a:rPr lang="en-US" altLang="zh-CN" sz="1800" i="1" dirty="0">
                <a:ea typeface="仿宋_GB2312" panose="02010609030101010101" pitchFamily="49" charset="-122"/>
                <a:cs typeface="Calibri" panose="020F0502020204030204" pitchFamily="34" charset="0"/>
              </a:rPr>
              <a:t> </a:t>
            </a:r>
            <a:r>
              <a:rPr lang="zh-CN" altLang="en-US" sz="1800" i="1" dirty="0">
                <a:ea typeface="仿宋_GB2312" panose="02010609030101010101" pitchFamily="49" charset="-122"/>
                <a:cs typeface="Calibri" panose="020F0502020204030204" pitchFamily="34" charset="0"/>
              </a:rPr>
              <a:t>当前的隐私保护基本理论无法在公共监控中保护公民的隐私，（作者）提出了一个新概念</a:t>
            </a:r>
            <a:r>
              <a:rPr lang="en-US" altLang="zh-CN" sz="1800" i="1" dirty="0">
                <a:ea typeface="仿宋_GB2312" panose="02010609030101010101" pitchFamily="49" charset="-122"/>
                <a:cs typeface="Calibri" panose="020F0502020204030204" pitchFamily="34" charset="0"/>
              </a:rPr>
              <a:t>——“</a:t>
            </a:r>
            <a:r>
              <a:rPr lang="zh-CN" altLang="en-US" sz="1800" i="1" dirty="0">
                <a:ea typeface="仿宋_GB2312" panose="02010609030101010101" pitchFamily="49" charset="-122"/>
                <a:cs typeface="Calibri" panose="020F0502020204030204" pitchFamily="34" charset="0"/>
              </a:rPr>
              <a:t>情境完整性</a:t>
            </a:r>
            <a:r>
              <a:rPr lang="en-US" altLang="zh-CN" sz="1800" i="1" dirty="0">
                <a:ea typeface="仿宋_GB2312" panose="02010609030101010101" pitchFamily="49" charset="-122"/>
                <a:cs typeface="Calibri" panose="020F0502020204030204" pitchFamily="34" charset="0"/>
              </a:rPr>
              <a:t>”</a:t>
            </a:r>
            <a:r>
              <a:rPr lang="zh-CN" altLang="en-US" sz="1800" i="1" dirty="0">
                <a:ea typeface="仿宋_GB2312" panose="02010609030101010101" pitchFamily="49" charset="-122"/>
                <a:cs typeface="Calibri" panose="020F0502020204030204" pitchFamily="34" charset="0"/>
              </a:rPr>
              <a:t>（</a:t>
            </a:r>
            <a:r>
              <a:rPr lang="en-US" altLang="zh-CN" sz="1800" i="1" dirty="0">
                <a:ea typeface="仿宋_GB2312" panose="02010609030101010101" pitchFamily="49" charset="-122"/>
                <a:cs typeface="Calibri" panose="020F0502020204030204" pitchFamily="34" charset="0"/>
              </a:rPr>
              <a:t>contextual integrity</a:t>
            </a:r>
            <a:r>
              <a:rPr lang="zh-CN" altLang="en-US" sz="1800" i="1" dirty="0">
                <a:ea typeface="仿宋_GB2312" panose="02010609030101010101" pitchFamily="49" charset="-122"/>
                <a:cs typeface="Calibri" panose="020F0502020204030204" pitchFamily="34" charset="0"/>
              </a:rPr>
              <a:t>），以解决上述问题。</a:t>
            </a:r>
            <a:endParaRPr lang="zh-CN" altLang="en-US" sz="1800" i="1" dirty="0">
              <a:ea typeface="仿宋_GB2312" panose="02010609030101010101" pitchFamily="49" charset="-122"/>
              <a:cs typeface="Calibri" panose="020F0502020204030204" pitchFamily="34" charset="0"/>
            </a:endParaRPr>
          </a:p>
          <a:p>
            <a:pPr algn="just">
              <a:defRPr/>
            </a:pPr>
            <a:endParaRPr lang="en-US" altLang="zh-CN" sz="1800" i="1" dirty="0">
              <a:ea typeface="仿宋_GB2312" panose="02010609030101010101" pitchFamily="49" charset="-122"/>
              <a:cs typeface="Calibri" panose="020F0502020204030204" pitchFamily="34" charset="0"/>
            </a:endParaRPr>
          </a:p>
          <a:p>
            <a:pPr algn="just">
              <a:defRPr/>
            </a:pPr>
            <a:r>
              <a:rPr lang="en-US" altLang="zh-CN" sz="1800" i="1" dirty="0">
                <a:ea typeface="仿宋_GB2312" panose="02010609030101010101" pitchFamily="49" charset="-122"/>
                <a:cs typeface="Calibri" panose="020F0502020204030204" pitchFamily="34" charset="0"/>
              </a:rPr>
              <a:t>“</a:t>
            </a:r>
            <a:r>
              <a:rPr lang="zh-CN" altLang="en-US" sz="1800" i="1" dirty="0">
                <a:ea typeface="仿宋_GB2312" panose="02010609030101010101" pitchFamily="49" charset="-122"/>
                <a:cs typeface="Calibri" panose="020F0502020204030204" pitchFamily="34" charset="0"/>
              </a:rPr>
              <a:t>情境完整性</a:t>
            </a:r>
            <a:r>
              <a:rPr lang="en-US" altLang="zh-CN" sz="1800" i="1" dirty="0">
                <a:ea typeface="仿宋_GB2312" panose="02010609030101010101" pitchFamily="49" charset="-122"/>
                <a:cs typeface="Calibri" panose="020F0502020204030204" pitchFamily="34" charset="0"/>
              </a:rPr>
              <a:t>”</a:t>
            </a:r>
            <a:r>
              <a:rPr lang="zh-CN" altLang="en-US" sz="1800" i="1" dirty="0">
                <a:ea typeface="仿宋_GB2312" panose="02010609030101010101" pitchFamily="49" charset="-122"/>
                <a:cs typeface="Calibri" panose="020F0502020204030204" pitchFamily="34" charset="0"/>
              </a:rPr>
              <a:t>的核心概念是：所有事件都发生在特定的场景中，并受到某些政治、文化、历史、习俗及其他因素的影响，因此对隐私的保护也必须基于特定的场景。</a:t>
            </a:r>
            <a:endParaRPr lang="zh-CN" altLang="en-US" sz="1800" i="1" dirty="0">
              <a:ea typeface="仿宋_GB2312" panose="02010609030101010101" pitchFamily="49" charset="-122"/>
              <a:cs typeface="Calibri" panose="020F0502020204030204" pitchFamily="34" charset="0"/>
            </a:endParaRPr>
          </a:p>
          <a:p>
            <a:pPr algn="just">
              <a:defRPr/>
            </a:pPr>
            <a:endParaRPr lang="en-US" altLang="zh-CN" sz="1800" i="1" dirty="0">
              <a:ea typeface="仿宋_GB2312" panose="02010609030101010101" pitchFamily="49" charset="-122"/>
              <a:cs typeface="Calibri" panose="020F0502020204030204" pitchFamily="34" charset="0"/>
            </a:endParaRPr>
          </a:p>
          <a:p>
            <a:pPr algn="just">
              <a:defRPr/>
            </a:pPr>
            <a:r>
              <a:rPr lang="zh-CN" altLang="en-US" sz="1800" i="1" dirty="0">
                <a:ea typeface="仿宋_GB2312" panose="02010609030101010101" pitchFamily="49" charset="-122"/>
                <a:cs typeface="Calibri" panose="020F0502020204030204" pitchFamily="34" charset="0"/>
              </a:rPr>
              <a:t>规范</a:t>
            </a:r>
            <a:r>
              <a:rPr lang="en-US" altLang="zh-CN" sz="1800" i="1" dirty="0">
                <a:ea typeface="仿宋_GB2312" panose="02010609030101010101" pitchFamily="49" charset="-122"/>
                <a:cs typeface="Calibri" panose="020F0502020204030204" pitchFamily="34" charset="0"/>
              </a:rPr>
              <a:t> (Norms)</a:t>
            </a:r>
            <a:r>
              <a:rPr lang="zh-CN" altLang="en-US" sz="1800" i="1" dirty="0">
                <a:ea typeface="仿宋_GB2312" panose="02010609030101010101" pitchFamily="49" charset="-122"/>
                <a:cs typeface="Calibri" panose="020F0502020204030204" pitchFamily="34" charset="0"/>
              </a:rPr>
              <a:t>：</a:t>
            </a:r>
            <a:endParaRPr lang="zh-CN" altLang="en-US" sz="1800" i="1" dirty="0">
              <a:ea typeface="仿宋_GB2312" panose="02010609030101010101" pitchFamily="49" charset="-122"/>
              <a:cs typeface="Calibri" panose="020F0502020204030204" pitchFamily="34" charset="0"/>
            </a:endParaRPr>
          </a:p>
          <a:p>
            <a:pPr algn="just">
              <a:defRPr/>
            </a:pPr>
            <a:endParaRPr lang="en-US" altLang="zh-CN" sz="1800" i="1" dirty="0">
              <a:ea typeface="仿宋_GB2312" panose="02010609030101010101" pitchFamily="49" charset="-122"/>
              <a:cs typeface="Calibri" panose="020F0502020204030204" pitchFamily="34" charset="0"/>
            </a:endParaRPr>
          </a:p>
          <a:p>
            <a:pPr algn="just">
              <a:defRPr/>
            </a:pPr>
            <a:r>
              <a:rPr lang="zh-CN" altLang="en-US" sz="1800" i="1" dirty="0">
                <a:ea typeface="仿宋_GB2312" panose="02010609030101010101" pitchFamily="49" charset="-122"/>
                <a:cs typeface="Calibri" panose="020F0502020204030204" pitchFamily="34" charset="0"/>
              </a:rPr>
              <a:t>适当性</a:t>
            </a:r>
            <a:r>
              <a:rPr lang="en-US" altLang="zh-CN" sz="1800" i="1" dirty="0">
                <a:ea typeface="仿宋_GB2312" panose="02010609030101010101" pitchFamily="49" charset="-122"/>
                <a:cs typeface="Calibri" panose="020F0502020204030204" pitchFamily="34" charset="0"/>
              </a:rPr>
              <a:t> (Appropriateness)</a:t>
            </a:r>
            <a:r>
              <a:rPr lang="zh-CN" altLang="en-US" sz="1800" i="1" dirty="0">
                <a:ea typeface="仿宋_GB2312" panose="02010609030101010101" pitchFamily="49" charset="-122"/>
                <a:cs typeface="Calibri" panose="020F0502020204030204" pitchFamily="34" charset="0"/>
              </a:rPr>
              <a:t>：</a:t>
            </a:r>
            <a:r>
              <a:rPr lang="en-US" altLang="zh-CN" sz="1800" i="1" dirty="0">
                <a:ea typeface="仿宋_GB2312" panose="02010609030101010101" pitchFamily="49" charset="-122"/>
                <a:cs typeface="Calibri" panose="020F0502020204030204" pitchFamily="34" charset="0"/>
              </a:rPr>
              <a:t> </a:t>
            </a:r>
            <a:r>
              <a:rPr lang="zh-CN" altLang="en-US" sz="1800" i="1" dirty="0">
                <a:ea typeface="仿宋_GB2312" panose="02010609030101010101" pitchFamily="49" charset="-122"/>
                <a:cs typeface="Calibri" panose="020F0502020204030204" pitchFamily="34" charset="0"/>
              </a:rPr>
              <a:t>适当性规范决定了在特定情境下，披露关于个人的何种信息是适当的或合适的。通常，这些规范界定了在给定情境中，允许、期望甚至要求披露的、关于不同个人的信息的类型或性质。</a:t>
            </a:r>
            <a:endParaRPr lang="zh-CN" altLang="en-US" sz="1800" i="1" dirty="0">
              <a:ea typeface="仿宋_GB2312" panose="02010609030101010101" pitchFamily="49" charset="-122"/>
              <a:cs typeface="Calibri" panose="020F0502020204030204" pitchFamily="34" charset="0"/>
            </a:endParaRPr>
          </a:p>
          <a:p>
            <a:pPr algn="just">
              <a:defRPr/>
            </a:pPr>
            <a:endParaRPr lang="en-US" altLang="zh-CN" sz="1800" i="1" dirty="0">
              <a:ea typeface="仿宋_GB2312" panose="02010609030101010101" pitchFamily="49" charset="-122"/>
              <a:cs typeface="Calibri" panose="020F0502020204030204" pitchFamily="34" charset="0"/>
            </a:endParaRPr>
          </a:p>
          <a:p>
            <a:pPr algn="just">
              <a:defRPr/>
            </a:pPr>
            <a:r>
              <a:rPr lang="zh-CN" altLang="en-US" sz="1800" i="1" dirty="0">
                <a:ea typeface="仿宋_GB2312" panose="02010609030101010101" pitchFamily="49" charset="-122"/>
                <a:cs typeface="Calibri" panose="020F0502020204030204" pitchFamily="34" charset="0"/>
              </a:rPr>
              <a:t>信息分发</a:t>
            </a:r>
            <a:r>
              <a:rPr lang="en-US" altLang="zh-CN" sz="1800" i="1" dirty="0">
                <a:ea typeface="仿宋_GB2312" panose="02010609030101010101" pitchFamily="49" charset="-122"/>
                <a:cs typeface="Calibri" panose="020F0502020204030204" pitchFamily="34" charset="0"/>
              </a:rPr>
              <a:t> (Distribution of information)</a:t>
            </a:r>
            <a:r>
              <a:rPr lang="zh-CN" altLang="en-US" sz="1800" i="1" dirty="0">
                <a:ea typeface="仿宋_GB2312" panose="02010609030101010101" pitchFamily="49" charset="-122"/>
                <a:cs typeface="Calibri" panose="020F0502020204030204" pitchFamily="34" charset="0"/>
              </a:rPr>
              <a:t>：</a:t>
            </a:r>
            <a:r>
              <a:rPr lang="en-US" altLang="zh-CN" sz="1800" i="1" dirty="0">
                <a:ea typeface="仿宋_GB2312" panose="02010609030101010101" pitchFamily="49" charset="-122"/>
                <a:cs typeface="Calibri" panose="020F0502020204030204" pitchFamily="34" charset="0"/>
              </a:rPr>
              <a:t> </a:t>
            </a:r>
            <a:r>
              <a:rPr lang="zh-CN" altLang="en-US" sz="1800" i="1" dirty="0">
                <a:ea typeface="仿宋_GB2312" panose="02010609030101010101" pitchFamily="49" charset="-122"/>
                <a:cs typeface="Calibri" panose="020F0502020204030204" pitchFamily="34" charset="0"/>
              </a:rPr>
              <a:t>指信息的分配或流动是否尊重了情境性的信息流动规范。</a:t>
            </a:r>
            <a:endParaRPr lang="zh-CN" altLang="en-US" sz="1800" i="1" dirty="0">
              <a:ea typeface="仿宋_GB2312" panose="02010609030101010101" pitchFamily="49" charset="-122"/>
              <a:cs typeface="Calibri" panose="020F0502020204030204" pitchFamily="34" charset="0"/>
            </a:endParaRPr>
          </a:p>
          <a:p>
            <a:pPr algn="just">
              <a:defRPr/>
            </a:pPr>
            <a:endParaRPr lang="en-US" altLang="zh-CN" sz="1800" i="1" dirty="0">
              <a:ea typeface="仿宋_GB2312" panose="02010609030101010101" pitchFamily="49" charset="-122"/>
              <a:cs typeface="Calibri" panose="020F0502020204030204" pitchFamily="34" charset="0"/>
            </a:endParaRPr>
          </a:p>
          <a:p>
            <a:pPr algn="just">
              <a:defRPr/>
            </a:pPr>
            <a:r>
              <a:rPr lang="zh-CN" altLang="en-US" sz="1800" i="1" dirty="0">
                <a:ea typeface="仿宋_GB2312" panose="02010609030101010101" pitchFamily="49" charset="-122"/>
                <a:cs typeface="Calibri" panose="020F0502020204030204" pitchFamily="34" charset="0"/>
              </a:rPr>
              <a:t>当这两种规范都得到维护时，</a:t>
            </a:r>
            <a:r>
              <a:rPr lang="en-US" altLang="zh-CN" sz="1800" i="1" dirty="0">
                <a:ea typeface="仿宋_GB2312" panose="02010609030101010101" pitchFamily="49" charset="-122"/>
                <a:cs typeface="Calibri" panose="020F0502020204030204" pitchFamily="34" charset="0"/>
              </a:rPr>
              <a:t>“</a:t>
            </a:r>
            <a:r>
              <a:rPr lang="zh-CN" altLang="en-US" sz="1800" i="1" dirty="0">
                <a:ea typeface="仿宋_GB2312" panose="02010609030101010101" pitchFamily="49" charset="-122"/>
                <a:cs typeface="Calibri" panose="020F0502020204030204" pitchFamily="34" charset="0"/>
              </a:rPr>
              <a:t>情境完整性</a:t>
            </a:r>
            <a:r>
              <a:rPr lang="en-US" altLang="zh-CN" sz="1800" i="1" dirty="0">
                <a:ea typeface="仿宋_GB2312" panose="02010609030101010101" pitchFamily="49" charset="-122"/>
                <a:cs typeface="Calibri" panose="020F0502020204030204" pitchFamily="34" charset="0"/>
              </a:rPr>
              <a:t>”</a:t>
            </a:r>
            <a:r>
              <a:rPr lang="zh-CN" altLang="en-US" sz="1800" i="1" dirty="0">
                <a:ea typeface="仿宋_GB2312" panose="02010609030101010101" pitchFamily="49" charset="-122"/>
                <a:cs typeface="Calibri" panose="020F0502020204030204" pitchFamily="34" charset="0"/>
              </a:rPr>
              <a:t>就得以保持；而当其中任何一种规范被违反时，它就遭到了侵犯。</a:t>
            </a:r>
            <a:endParaRPr lang="zh-CN" altLang="en-US" sz="1800" i="1" dirty="0">
              <a:ea typeface="仿宋_GB2312" panose="02010609030101010101" pitchFamily="49" charset="-122"/>
              <a:cs typeface="Calibri" panose="020F0502020204030204" pitchFamily="34" charset="0"/>
            </a:endParaRPr>
          </a:p>
          <a:p>
            <a:pPr algn="just">
              <a:defRPr/>
            </a:pPr>
            <a:endParaRPr lang="en-US" altLang="zh-CN" sz="1800" i="1" dirty="0">
              <a:ea typeface="仿宋_GB2312" panose="02010609030101010101" pitchFamily="49" charset="-122"/>
              <a:cs typeface="Calibri" panose="020F0502020204030204" pitchFamily="34" charset="0"/>
            </a:endParaRPr>
          </a:p>
          <a:p>
            <a:pPr algn="just">
              <a:defRPr/>
            </a:pPr>
            <a:r>
              <a:rPr lang="zh-CN" altLang="en-US" sz="1800" i="1" dirty="0">
                <a:ea typeface="仿宋_GB2312" panose="02010609030101010101" pitchFamily="49" charset="-122"/>
                <a:cs typeface="Calibri" panose="020F0502020204030204" pitchFamily="34" charset="0"/>
              </a:rPr>
              <a:t>公共监控在很大程度上就是对</a:t>
            </a:r>
            <a:r>
              <a:rPr lang="en-US" altLang="zh-CN" sz="1800" i="1" dirty="0">
                <a:ea typeface="仿宋_GB2312" panose="02010609030101010101" pitchFamily="49" charset="-122"/>
                <a:cs typeface="Calibri" panose="020F0502020204030204" pitchFamily="34" charset="0"/>
              </a:rPr>
              <a:t>“</a:t>
            </a:r>
            <a:r>
              <a:rPr lang="zh-CN" altLang="en-US" sz="1800" i="1" dirty="0">
                <a:ea typeface="仿宋_GB2312" panose="02010609030101010101" pitchFamily="49" charset="-122"/>
                <a:cs typeface="Calibri" panose="020F0502020204030204" pitchFamily="34" charset="0"/>
              </a:rPr>
              <a:t>情境完整性</a:t>
            </a:r>
            <a:r>
              <a:rPr lang="en-US" altLang="zh-CN" sz="1800" i="1" dirty="0">
                <a:ea typeface="仿宋_GB2312" panose="02010609030101010101" pitchFamily="49" charset="-122"/>
                <a:cs typeface="Calibri" panose="020F0502020204030204" pitchFamily="34" charset="0"/>
              </a:rPr>
              <a:t>”</a:t>
            </a:r>
            <a:r>
              <a:rPr lang="zh-CN" altLang="en-US" sz="1800" i="1" dirty="0">
                <a:ea typeface="仿宋_GB2312" panose="02010609030101010101" pitchFamily="49" charset="-122"/>
                <a:cs typeface="Calibri" panose="020F0502020204030204" pitchFamily="34" charset="0"/>
              </a:rPr>
              <a:t>的侵犯。</a:t>
            </a:r>
            <a:endParaRPr lang="zh-CN" altLang="en-US" sz="1800" i="1" dirty="0">
              <a:ea typeface="仿宋_GB2312" panose="02010609030101010101" pitchFamily="49" charset="-122"/>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down)">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wipe(down)">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wipe(down)">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wipe(down)">
                                      <p:cBhvr>
                                        <p:cTn id="27" dur="500"/>
                                        <p:tgtEl>
                                          <p:spTgt spid="1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xEl>
                                              <p:pRg st="10" end="10"/>
                                            </p:txEl>
                                          </p:spTgt>
                                        </p:tgtEl>
                                        <p:attrNameLst>
                                          <p:attrName>style.visibility</p:attrName>
                                        </p:attrNameLst>
                                      </p:cBhvr>
                                      <p:to>
                                        <p:strVal val="visible"/>
                                      </p:to>
                                    </p:set>
                                    <p:animEffect transition="in" filter="wipe(down)">
                                      <p:cBhvr>
                                        <p:cTn id="32" dur="500"/>
                                        <p:tgtEl>
                                          <p:spTgt spid="11">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xEl>
                                              <p:pRg st="12" end="12"/>
                                            </p:txEl>
                                          </p:spTgt>
                                        </p:tgtEl>
                                        <p:attrNameLst>
                                          <p:attrName>style.visibility</p:attrName>
                                        </p:attrNameLst>
                                      </p:cBhvr>
                                      <p:to>
                                        <p:strVal val="visible"/>
                                      </p:to>
                                    </p:set>
                                    <p:animEffect transition="in" filter="wipe(down)">
                                      <p:cBhvr>
                                        <p:cTn id="37" dur="500"/>
                                        <p:tgtEl>
                                          <p:spTgt spid="1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4" name="矩形 9"/>
          <p:cNvSpPr/>
          <p:nvPr/>
        </p:nvSpPr>
        <p:spPr bwMode="auto">
          <a:xfrm>
            <a:off x="386715" y="467965"/>
            <a:ext cx="11418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宋体" panose="02010600030101010101" pitchFamily="2" charset="-122"/>
                <a:cs typeface="Calibri" panose="020F0502020204030204" pitchFamily="34" charset="0"/>
                <a:sym typeface="Calibri" panose="020F0502020204030204" pitchFamily="34" charset="0"/>
              </a:rPr>
              <a:t>Helen </a:t>
            </a:r>
            <a:r>
              <a:rPr lang="en-US" altLang="zh-CN" sz="2000" b="1" dirty="0" err="1">
                <a:latin typeface="宋体" panose="02010600030101010101" pitchFamily="2" charset="-122"/>
                <a:cs typeface="Calibri" panose="020F0502020204030204" pitchFamily="34" charset="0"/>
                <a:sym typeface="Calibri" panose="020F0502020204030204" pitchFamily="34" charset="0"/>
              </a:rPr>
              <a:t>Nissenbaum</a:t>
            </a:r>
            <a:r>
              <a:rPr lang="en-US" altLang="zh-CN" sz="2000" b="1" dirty="0">
                <a:latin typeface="宋体" panose="02010600030101010101" pitchFamily="2" charset="-122"/>
                <a:cs typeface="Calibri" panose="020F0502020204030204" pitchFamily="34" charset="0"/>
                <a:sym typeface="Calibri" panose="020F0502020204030204" pitchFamily="34" charset="0"/>
              </a:rPr>
              <a:t>, “Privacy as Contextual Integrity”, Washington Law Review 79(2004).</a:t>
            </a:r>
            <a:endParaRPr lang="en-US" altLang="zh-CN" sz="20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13334" y="1203989"/>
            <a:ext cx="8848725" cy="4728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en-US" altLang="zh-CN" sz="1800" i="1" dirty="0">
                <a:ea typeface="仿宋_GB2312" panose="02010609030101010101" pitchFamily="49" charset="-122"/>
                <a:cs typeface="Calibri" panose="020F0502020204030204" pitchFamily="34" charset="0"/>
              </a:rPr>
              <a:t>Applying contextual integrity Theory</a:t>
            </a:r>
            <a:endParaRPr lang="en-US" altLang="zh-CN" sz="1800" i="1" dirty="0">
              <a:ea typeface="仿宋_GB2312" panose="02010609030101010101" pitchFamily="49" charset="-122"/>
              <a:cs typeface="Calibri" panose="020F0502020204030204" pitchFamily="34" charset="0"/>
            </a:endParaRPr>
          </a:p>
          <a:p>
            <a:pPr algn="just">
              <a:defRPr/>
            </a:pPr>
            <a:endParaRPr lang="en-US" altLang="zh-CN" sz="1800" i="1" dirty="0">
              <a:ea typeface="仿宋_GB2312" panose="02010609030101010101" pitchFamily="49" charset="-122"/>
              <a:cs typeface="Calibri" panose="020F0502020204030204" pitchFamily="34" charset="0"/>
            </a:endParaRPr>
          </a:p>
        </p:txBody>
      </p:sp>
      <p:sp>
        <p:nvSpPr>
          <p:cNvPr id="2" name="矩形 1"/>
          <p:cNvSpPr/>
          <p:nvPr/>
        </p:nvSpPr>
        <p:spPr>
          <a:xfrm>
            <a:off x="13335" y="1673860"/>
            <a:ext cx="12165965" cy="3969385"/>
          </a:xfrm>
          <a:prstGeom prst="rect">
            <a:avLst/>
          </a:prstGeom>
        </p:spPr>
        <p:txBody>
          <a:bodyPr wrap="square">
            <a:spAutoFit/>
          </a:bodyPr>
          <a:lstStyle/>
          <a:p>
            <a:pPr algn="just">
              <a:spcAft>
                <a:spcPts val="0"/>
              </a:spcAft>
            </a:pPr>
            <a:r>
              <a:rPr lang="en-US" altLang="zh-CN" i="1" kern="0" dirty="0">
                <a:latin typeface="Calibri" panose="020F0502020204030204" pitchFamily="34" charset="0"/>
                <a:cs typeface="Calibri" panose="020F0502020204030204" pitchFamily="34" charset="0"/>
              </a:rPr>
              <a:t>Cases: Public records Online</a:t>
            </a:r>
            <a:endParaRPr lang="zh-CN" altLang="zh-CN" kern="100" dirty="0">
              <a:latin typeface="Calibri" panose="020F0502020204030204" pitchFamily="34" charset="0"/>
              <a:cs typeface="Calibri" panose="020F0502020204030204" pitchFamily="34" charset="0"/>
            </a:endParaRPr>
          </a:p>
          <a:p>
            <a:pPr algn="just">
              <a:spcAft>
                <a:spcPts val="0"/>
              </a:spcAft>
            </a:pPr>
            <a:r>
              <a:rPr lang="en-US" altLang="zh-CN" b="1" i="1" kern="0" dirty="0">
                <a:latin typeface="Calibri" panose="020F0502020204030204" pitchFamily="34" charset="0"/>
                <a:cs typeface="Calibri" panose="020F0502020204030204" pitchFamily="34" charset="0"/>
              </a:rPr>
              <a:t>            Consumer Profiling and Data Mining</a:t>
            </a:r>
            <a:endParaRPr lang="zh-CN" altLang="zh-CN" b="1" kern="100" dirty="0">
              <a:latin typeface="Calibri" panose="020F0502020204030204" pitchFamily="34" charset="0"/>
              <a:cs typeface="Calibri" panose="020F0502020204030204" pitchFamily="34" charset="0"/>
            </a:endParaRPr>
          </a:p>
          <a:p>
            <a:pPr algn="just">
              <a:spcAft>
                <a:spcPts val="0"/>
              </a:spcAft>
            </a:pPr>
            <a:r>
              <a:rPr lang="en-US" altLang="zh-CN" kern="0" dirty="0">
                <a:latin typeface="Calibri" panose="020F0502020204030204" pitchFamily="34" charset="0"/>
                <a:cs typeface="Calibri" panose="020F0502020204030204" pitchFamily="34" charset="0"/>
              </a:rPr>
              <a:t>            Radio frequency identification </a:t>
            </a:r>
            <a:endParaRPr lang="en-US" altLang="zh-CN" kern="0" dirty="0">
              <a:latin typeface="Calibri" panose="020F0502020204030204" pitchFamily="34" charset="0"/>
              <a:cs typeface="Calibri" panose="020F0502020204030204" pitchFamily="34" charset="0"/>
            </a:endParaRPr>
          </a:p>
          <a:p>
            <a:pPr algn="just">
              <a:spcAft>
                <a:spcPts val="0"/>
              </a:spcAft>
            </a:pPr>
            <a:endParaRPr lang="en-US" altLang="zh-CN" kern="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altLang="zh-CN" dirty="0">
                <a:latin typeface="Calibri" panose="020F0502020204030204" pitchFamily="34" charset="0"/>
                <a:cs typeface="Calibri" panose="020F0502020204030204" pitchFamily="34" charset="0"/>
              </a:rPr>
              <a:t>Competent merchants, paying attention to what customers wanted, would provide stock accordingly. Although the online bookseller Amazon.com maintains and analyzes customer records electronically, using this information as a basis for marketing to those same customers, seems not to be a significant departure from entrenched norms of appropriateness and flow. </a:t>
            </a:r>
            <a:endParaRPr lang="zh-CN" altLang="zh-C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altLang="zh-CN" dirty="0">
                <a:latin typeface="Calibri" panose="020F0502020204030204" pitchFamily="34" charset="0"/>
                <a:cs typeface="Calibri" panose="020F0502020204030204" pitchFamily="34" charset="0"/>
              </a:rPr>
              <a:t>The grocer who bombards shoppers with questions about other lifestyle choices-e.g., where they vacationed, what movies they recently viewed, what books they read, where their children attend school or college does breach norms of appropriateness. The grocer who provides information about grocery purchases to vendors of magazine subscriptions or information brokers is responsible not only for breaches of norms of appropriateness but also norms of flow. </a:t>
            </a:r>
            <a:endParaRPr lang="zh-CN" altLang="zh-CN" dirty="0">
              <a:latin typeface="Calibri" panose="020F0502020204030204" pitchFamily="34" charset="0"/>
              <a:cs typeface="Calibri" panose="020F0502020204030204" pitchFamily="34" charset="0"/>
            </a:endParaRPr>
          </a:p>
          <a:p>
            <a:pPr algn="just">
              <a:spcAft>
                <a:spcPts val="0"/>
              </a:spcAft>
            </a:pPr>
            <a:endParaRPr lang="zh-CN" altLang="zh-CN" kern="100" dirty="0">
              <a:latin typeface="Calibri" panose="020F0502020204030204" pitchFamily="34" charset="0"/>
              <a:cs typeface="Calibri" panose="020F0502020204030204" pitchFamily="34" charset="0"/>
            </a:endParaRPr>
          </a:p>
          <a:p>
            <a:pPr algn="just">
              <a:spcAft>
                <a:spcPts val="0"/>
              </a:spcAft>
            </a:pPr>
            <a:r>
              <a:rPr lang="en-US" altLang="zh-CN" b="1" kern="100" dirty="0">
                <a:latin typeface="华文仿宋" panose="02010600040101010101" charset="-122"/>
                <a:ea typeface="华文仿宋" panose="02010600040101010101" charset="-122"/>
                <a:cs typeface="Calibri" panose="020F0502020204030204" pitchFamily="34" charset="0"/>
                <a:hlinkClick r:id="rId3" action="ppaction://hlinkfile"/>
              </a:rPr>
              <a:t>     </a:t>
            </a:r>
            <a:r>
              <a:rPr lang="zh-CN" altLang="en-US" b="1" kern="100" dirty="0">
                <a:latin typeface="华文仿宋" panose="02010600040101010101" charset="-122"/>
                <a:ea typeface="华文仿宋" panose="02010600040101010101" charset="-122"/>
                <a:cs typeface="Calibri" panose="020F0502020204030204" pitchFamily="34" charset="0"/>
                <a:hlinkClick r:id="rId3" action="ppaction://hlinkfile"/>
              </a:rPr>
              <a:t>研讨：裁判文书公开与行政处罚决定公开</a:t>
            </a:r>
            <a:endParaRPr lang="zh-CN" altLang="en-US" b="1" kern="100" dirty="0">
              <a:latin typeface="华文仿宋" panose="02010600040101010101" charset="-122"/>
              <a:ea typeface="华文仿宋" panose="02010600040101010101" charset="-122"/>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wipe(down)">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box(in)">
                                      <p:cBhvr>
                                        <p:cTn id="21" dur="20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0" presetClass="entr" presetSubtype="0"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wedge">
                                      <p:cBhvr>
                                        <p:cTn id="26" dur="20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4" name="矩形 9"/>
          <p:cNvSpPr/>
          <p:nvPr/>
        </p:nvSpPr>
        <p:spPr bwMode="auto">
          <a:xfrm>
            <a:off x="386715" y="467965"/>
            <a:ext cx="11418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宋体" panose="02010600030101010101" pitchFamily="2" charset="-122"/>
                <a:cs typeface="Calibri" panose="020F0502020204030204" pitchFamily="34" charset="0"/>
                <a:sym typeface="Calibri" panose="020F0502020204030204" pitchFamily="34" charset="0"/>
              </a:rPr>
              <a:t>Helen </a:t>
            </a:r>
            <a:r>
              <a:rPr lang="en-US" altLang="zh-CN" sz="2000" b="1" dirty="0" err="1">
                <a:latin typeface="宋体" panose="02010600030101010101" pitchFamily="2" charset="-122"/>
                <a:cs typeface="Calibri" panose="020F0502020204030204" pitchFamily="34" charset="0"/>
                <a:sym typeface="Calibri" panose="020F0502020204030204" pitchFamily="34" charset="0"/>
              </a:rPr>
              <a:t>Nissenbaum</a:t>
            </a:r>
            <a:r>
              <a:rPr lang="en-US" altLang="zh-CN" sz="2000" b="1" dirty="0">
                <a:latin typeface="宋体" panose="02010600030101010101" pitchFamily="2" charset="-122"/>
                <a:cs typeface="Calibri" panose="020F0502020204030204" pitchFamily="34" charset="0"/>
                <a:sym typeface="Calibri" panose="020F0502020204030204" pitchFamily="34" charset="0"/>
              </a:rPr>
              <a:t>, “Privacy as Contextual Integrity”, Washington Law Review 79(2004).</a:t>
            </a:r>
            <a:endParaRPr lang="en-US" altLang="zh-CN" sz="20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13334" y="1203989"/>
            <a:ext cx="8848725" cy="4728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en-US" altLang="zh-CN" sz="1800" i="1" dirty="0">
                <a:ea typeface="仿宋_GB2312" panose="02010609030101010101" pitchFamily="49" charset="-122"/>
                <a:cs typeface="Calibri" panose="020F0502020204030204" pitchFamily="34" charset="0"/>
              </a:rPr>
              <a:t>Applying contextual integrity Theory</a:t>
            </a:r>
            <a:endParaRPr lang="en-US" altLang="zh-CN" sz="1800" i="1" dirty="0">
              <a:ea typeface="仿宋_GB2312" panose="02010609030101010101" pitchFamily="49" charset="-122"/>
              <a:cs typeface="Calibri" panose="020F0502020204030204" pitchFamily="34" charset="0"/>
            </a:endParaRPr>
          </a:p>
          <a:p>
            <a:pPr algn="just">
              <a:defRPr/>
            </a:pPr>
            <a:endParaRPr lang="en-US" altLang="zh-CN" sz="1800" i="1" dirty="0">
              <a:ea typeface="仿宋_GB2312" panose="02010609030101010101" pitchFamily="49" charset="-122"/>
              <a:cs typeface="Calibri" panose="020F0502020204030204" pitchFamily="34" charset="0"/>
            </a:endParaRPr>
          </a:p>
        </p:txBody>
      </p:sp>
      <p:sp>
        <p:nvSpPr>
          <p:cNvPr id="2" name="矩形 1"/>
          <p:cNvSpPr/>
          <p:nvPr/>
        </p:nvSpPr>
        <p:spPr>
          <a:xfrm>
            <a:off x="13335" y="1673860"/>
            <a:ext cx="12165965" cy="3415030"/>
          </a:xfrm>
          <a:prstGeom prst="rect">
            <a:avLst/>
          </a:prstGeom>
        </p:spPr>
        <p:txBody>
          <a:bodyPr wrap="square">
            <a:spAutoFit/>
          </a:bodyPr>
          <a:lstStyle/>
          <a:p>
            <a:pPr algn="just">
              <a:spcAft>
                <a:spcPts val="0"/>
              </a:spcAft>
            </a:pPr>
            <a:r>
              <a:rPr lang="zh-CN" altLang="en-US" b="1" kern="100" dirty="0">
                <a:latin typeface="华文仿宋" panose="02010600040101010101" charset="-122"/>
                <a:ea typeface="华文仿宋" panose="02010600040101010101" charset="-122"/>
                <a:cs typeface="Calibri" panose="020F0502020204030204" pitchFamily="34" charset="0"/>
              </a:rPr>
              <a:t>案例：</a:t>
            </a:r>
            <a:endParaRPr lang="zh-CN" altLang="en-US" b="1" kern="100" dirty="0">
              <a:latin typeface="华文仿宋" panose="02010600040101010101" charset="-122"/>
              <a:ea typeface="华文仿宋" panose="02010600040101010101" charset="-122"/>
              <a:cs typeface="Calibri" panose="020F0502020204030204" pitchFamily="34" charset="0"/>
            </a:endParaRPr>
          </a:p>
          <a:p>
            <a:pPr algn="just">
              <a:spcAft>
                <a:spcPts val="0"/>
              </a:spcAft>
            </a:pPr>
            <a:endParaRPr lang="en-US" altLang="zh-CN" b="1" kern="100" dirty="0">
              <a:latin typeface="华文仿宋" panose="02010600040101010101" charset="-122"/>
              <a:ea typeface="华文仿宋" panose="02010600040101010101" charset="-122"/>
              <a:cs typeface="Calibri" panose="020F0502020204030204" pitchFamily="34" charset="0"/>
            </a:endParaRPr>
          </a:p>
          <a:p>
            <a:pPr algn="just">
              <a:spcAft>
                <a:spcPts val="0"/>
              </a:spcAft>
            </a:pPr>
            <a:r>
              <a:rPr lang="zh-CN" altLang="en-US" b="1" kern="100" dirty="0">
                <a:latin typeface="华文仿宋" panose="02010600040101010101" charset="-122"/>
                <a:ea typeface="华文仿宋" panose="02010600040101010101" charset="-122"/>
                <a:cs typeface="Calibri" panose="020F0502020204030204" pitchFamily="34" charset="0"/>
              </a:rPr>
              <a:t>网络公共记录</a:t>
            </a:r>
            <a:r>
              <a:rPr lang="en-US" altLang="zh-CN" b="1" kern="100" dirty="0">
                <a:latin typeface="华文仿宋" panose="02010600040101010101" charset="-122"/>
                <a:ea typeface="华文仿宋" panose="02010600040101010101" charset="-122"/>
                <a:cs typeface="Calibri" panose="020F0502020204030204" pitchFamily="34" charset="0"/>
              </a:rPr>
              <a:t> (Public records Online)</a:t>
            </a:r>
            <a:endParaRPr lang="en-US" altLang="zh-CN" b="1" kern="100" dirty="0">
              <a:latin typeface="华文仿宋" panose="02010600040101010101" charset="-122"/>
              <a:ea typeface="华文仿宋" panose="02010600040101010101" charset="-122"/>
              <a:cs typeface="Calibri" panose="020F0502020204030204" pitchFamily="34" charset="0"/>
            </a:endParaRPr>
          </a:p>
          <a:p>
            <a:pPr algn="just">
              <a:spcAft>
                <a:spcPts val="0"/>
              </a:spcAft>
            </a:pPr>
            <a:r>
              <a:rPr lang="zh-CN" altLang="en-US" b="1" kern="100" dirty="0">
                <a:latin typeface="华文仿宋" panose="02010600040101010101" charset="-122"/>
                <a:ea typeface="华文仿宋" panose="02010600040101010101" charset="-122"/>
                <a:cs typeface="Calibri" panose="020F0502020204030204" pitchFamily="34" charset="0"/>
              </a:rPr>
              <a:t>消费者画像与数据挖掘</a:t>
            </a:r>
            <a:r>
              <a:rPr lang="en-US" altLang="zh-CN" b="1" kern="100" dirty="0">
                <a:latin typeface="华文仿宋" panose="02010600040101010101" charset="-122"/>
                <a:ea typeface="华文仿宋" panose="02010600040101010101" charset="-122"/>
                <a:cs typeface="Calibri" panose="020F0502020204030204" pitchFamily="34" charset="0"/>
              </a:rPr>
              <a:t> (Consumer Profiling and Data Mining)</a:t>
            </a:r>
            <a:endParaRPr lang="en-US" altLang="zh-CN" b="1" kern="100" dirty="0">
              <a:latin typeface="华文仿宋" panose="02010600040101010101" charset="-122"/>
              <a:ea typeface="华文仿宋" panose="02010600040101010101" charset="-122"/>
              <a:cs typeface="Calibri" panose="020F0502020204030204" pitchFamily="34" charset="0"/>
            </a:endParaRPr>
          </a:p>
          <a:p>
            <a:pPr algn="just">
              <a:spcAft>
                <a:spcPts val="0"/>
              </a:spcAft>
            </a:pPr>
            <a:r>
              <a:rPr lang="zh-CN" altLang="en-US" b="1" kern="100" dirty="0">
                <a:latin typeface="华文仿宋" panose="02010600040101010101" charset="-122"/>
                <a:ea typeface="华文仿宋" panose="02010600040101010101" charset="-122"/>
                <a:cs typeface="Calibri" panose="020F0502020204030204" pitchFamily="34" charset="0"/>
              </a:rPr>
              <a:t>射频识别</a:t>
            </a:r>
            <a:r>
              <a:rPr lang="en-US" altLang="zh-CN" b="1" kern="100" dirty="0">
                <a:latin typeface="华文仿宋" panose="02010600040101010101" charset="-122"/>
                <a:ea typeface="华文仿宋" panose="02010600040101010101" charset="-122"/>
                <a:cs typeface="Calibri" panose="020F0502020204030204" pitchFamily="34" charset="0"/>
              </a:rPr>
              <a:t> (Radio frequency identification)</a:t>
            </a:r>
            <a:endParaRPr lang="en-US" altLang="zh-CN" b="1" kern="100" dirty="0">
              <a:latin typeface="华文仿宋" panose="02010600040101010101" charset="-122"/>
              <a:ea typeface="华文仿宋" panose="02010600040101010101" charset="-122"/>
              <a:cs typeface="Calibri" panose="020F0502020204030204" pitchFamily="34" charset="0"/>
            </a:endParaRPr>
          </a:p>
          <a:p>
            <a:pPr algn="just">
              <a:spcAft>
                <a:spcPts val="0"/>
              </a:spcAft>
            </a:pPr>
            <a:r>
              <a:rPr lang="zh-CN" altLang="en-US" b="1" kern="100" dirty="0">
                <a:latin typeface="华文仿宋" panose="02010600040101010101" charset="-122"/>
                <a:ea typeface="华文仿宋" panose="02010600040101010101" charset="-122"/>
                <a:cs typeface="Calibri" panose="020F0502020204030204" pitchFamily="34" charset="0"/>
              </a:rPr>
              <a:t>有能力的商家会关注顾客的需求，并相应地提供货品。尽管在线书商亚马逊（</a:t>
            </a:r>
            <a:r>
              <a:rPr lang="en-US" altLang="zh-CN" b="1" kern="100" dirty="0">
                <a:latin typeface="华文仿宋" panose="02010600040101010101" charset="-122"/>
                <a:ea typeface="华文仿宋" panose="02010600040101010101" charset="-122"/>
                <a:cs typeface="Calibri" panose="020F0502020204030204" pitchFamily="34" charset="0"/>
              </a:rPr>
              <a:t>Amazon.com</a:t>
            </a:r>
            <a:r>
              <a:rPr lang="zh-CN" altLang="en-US" b="1" kern="100" dirty="0">
                <a:latin typeface="华文仿宋" panose="02010600040101010101" charset="-122"/>
                <a:ea typeface="华文仿宋" panose="02010600040101010101" charset="-122"/>
                <a:cs typeface="Calibri" panose="020F0502020204030204" pitchFamily="34" charset="0"/>
              </a:rPr>
              <a:t>）以电子方式维护和分析顾客记录，并将这些信息用作向这些顾客进行营销的基础，但这似乎并未显著偏离根深蒂固的适当性规范和（信息）流动规范。</a:t>
            </a:r>
            <a:endParaRPr lang="zh-CN" altLang="en-US" b="1" kern="100" dirty="0">
              <a:latin typeface="华文仿宋" panose="02010600040101010101" charset="-122"/>
              <a:ea typeface="华文仿宋" panose="02010600040101010101" charset="-122"/>
              <a:cs typeface="Calibri" panose="020F0502020204030204" pitchFamily="34" charset="0"/>
            </a:endParaRPr>
          </a:p>
          <a:p>
            <a:pPr algn="just">
              <a:spcAft>
                <a:spcPts val="0"/>
              </a:spcAft>
            </a:pPr>
            <a:endParaRPr lang="en-US" altLang="zh-CN" b="1" kern="100" dirty="0">
              <a:latin typeface="华文仿宋" panose="02010600040101010101" charset="-122"/>
              <a:ea typeface="华文仿宋" panose="02010600040101010101" charset="-122"/>
              <a:cs typeface="Calibri" panose="020F0502020204030204" pitchFamily="34" charset="0"/>
            </a:endParaRPr>
          </a:p>
          <a:p>
            <a:pPr algn="just">
              <a:spcAft>
                <a:spcPts val="0"/>
              </a:spcAft>
            </a:pPr>
            <a:r>
              <a:rPr lang="zh-CN" altLang="en-US" b="1" kern="100" dirty="0">
                <a:latin typeface="华文仿宋" panose="02010600040101010101" charset="-122"/>
                <a:ea typeface="华文仿宋" panose="02010600040101010101" charset="-122"/>
                <a:cs typeface="Calibri" panose="020F0502020204030204" pitchFamily="34" charset="0"/>
              </a:rPr>
              <a:t>如果一个杂货店老板用关于其他生活方式选择的问题来</a:t>
            </a:r>
            <a:r>
              <a:rPr lang="en-US" altLang="zh-CN" b="1" kern="100" dirty="0">
                <a:latin typeface="华文仿宋" panose="02010600040101010101" charset="-122"/>
                <a:ea typeface="华文仿宋" panose="02010600040101010101" charset="-122"/>
                <a:cs typeface="Calibri" panose="020F0502020204030204" pitchFamily="34" charset="0"/>
              </a:rPr>
              <a:t>“</a:t>
            </a:r>
            <a:r>
              <a:rPr lang="zh-CN" altLang="en-US" b="1" kern="100" dirty="0">
                <a:latin typeface="华文仿宋" panose="02010600040101010101" charset="-122"/>
                <a:ea typeface="华文仿宋" panose="02010600040101010101" charset="-122"/>
                <a:cs typeface="Calibri" panose="020F0502020204030204" pitchFamily="34" charset="0"/>
              </a:rPr>
              <a:t>轰炸</a:t>
            </a:r>
            <a:r>
              <a:rPr lang="en-US" altLang="zh-CN" b="1" kern="100" dirty="0">
                <a:latin typeface="华文仿宋" panose="02010600040101010101" charset="-122"/>
                <a:ea typeface="华文仿宋" panose="02010600040101010101" charset="-122"/>
                <a:cs typeface="Calibri" panose="020F0502020204030204" pitchFamily="34" charset="0"/>
              </a:rPr>
              <a:t>”</a:t>
            </a:r>
            <a:r>
              <a:rPr lang="zh-CN" altLang="en-US" b="1" kern="100" dirty="0">
                <a:latin typeface="华文仿宋" panose="02010600040101010101" charset="-122"/>
                <a:ea typeface="华文仿宋" panose="02010600040101010101" charset="-122"/>
                <a:cs typeface="Calibri" panose="020F0502020204030204" pitchFamily="34" charset="0"/>
              </a:rPr>
              <a:t>购物者</a:t>
            </a:r>
            <a:r>
              <a:rPr lang="en-US" altLang="zh-CN" b="1" kern="100" dirty="0">
                <a:latin typeface="华文仿宋" panose="02010600040101010101" charset="-122"/>
                <a:ea typeface="华文仿宋" panose="02010600040101010101" charset="-122"/>
                <a:cs typeface="Calibri" panose="020F0502020204030204" pitchFamily="34" charset="0"/>
              </a:rPr>
              <a:t>——</a:t>
            </a:r>
            <a:r>
              <a:rPr lang="zh-CN" altLang="en-US" b="1" kern="100" dirty="0">
                <a:latin typeface="华文仿宋" panose="02010600040101010101" charset="-122"/>
                <a:ea typeface="华文仿宋" panose="02010600040101010101" charset="-122"/>
                <a:cs typeface="Calibri" panose="020F0502020204030204" pitchFamily="34" charset="0"/>
              </a:rPr>
              <a:t>例如，他们去哪里度假、最近看了什么电影、读了什么书、孩子在哪所学校或大学上学</a:t>
            </a:r>
            <a:r>
              <a:rPr lang="en-US" altLang="zh-CN" b="1" kern="100" dirty="0">
                <a:latin typeface="华文仿宋" panose="02010600040101010101" charset="-122"/>
                <a:ea typeface="华文仿宋" panose="02010600040101010101" charset="-122"/>
                <a:cs typeface="Calibri" panose="020F0502020204030204" pitchFamily="34" charset="0"/>
              </a:rPr>
              <a:t>——</a:t>
            </a:r>
            <a:r>
              <a:rPr lang="zh-CN" altLang="en-US" b="1" kern="100" dirty="0">
                <a:latin typeface="华文仿宋" panose="02010600040101010101" charset="-122"/>
                <a:ea typeface="华文仿宋" panose="02010600040101010101" charset="-122"/>
                <a:cs typeface="Calibri" panose="020F0502020204030204" pitchFamily="34" charset="0"/>
              </a:rPr>
              <a:t>那么他就违反了适当性规范。而如果这个杂</a:t>
            </a:r>
            <a:r>
              <a:rPr lang="en-US" altLang="zh-CN" b="1" kern="100" dirty="0">
                <a:latin typeface="华文仿宋" panose="02010600040101010101" charset="-122"/>
                <a:ea typeface="华文仿宋" panose="02010600040101010101" charset="-122"/>
                <a:cs typeface="Calibri" panose="020F0502020204030204" pitchFamily="34" charset="0"/>
              </a:rPr>
              <a:t>-</a:t>
            </a:r>
            <a:r>
              <a:rPr lang="zh-CN" altLang="en-US" b="1" kern="100" dirty="0">
                <a:latin typeface="华文仿宋" panose="02010600040101010101" charset="-122"/>
                <a:ea typeface="华文仿宋" panose="02010600040101010101" charset="-122"/>
                <a:cs typeface="Calibri" panose="020F0502020204030204" pitchFamily="34" charset="0"/>
              </a:rPr>
              <a:t>货店老板将顾客的购物信息提供给杂志订阅销售商或信息掮客，那么他不仅要为违反适当性规范负责，也要为违反（信息）流动规范负责。</a:t>
            </a:r>
            <a:endParaRPr lang="zh-CN" altLang="en-US" b="1" kern="100" dirty="0">
              <a:latin typeface="华文仿宋" panose="02010600040101010101" charset="-122"/>
              <a:ea typeface="华文仿宋" panose="02010600040101010101" charset="-122"/>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down)">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down)">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down)">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wipe(down)">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9"/>
          <p:cNvSpPr/>
          <p:nvPr/>
        </p:nvSpPr>
        <p:spPr bwMode="auto">
          <a:xfrm>
            <a:off x="421640" y="358140"/>
            <a:ext cx="113557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800" b="1" dirty="0">
                <a:latin typeface="宋体" panose="02010600030101010101" pitchFamily="2" charset="-122"/>
                <a:cs typeface="Calibri" panose="020F0502020204030204" pitchFamily="34" charset="0"/>
                <a:sym typeface="Calibri" panose="020F0502020204030204" pitchFamily="34" charset="0"/>
              </a:rPr>
              <a:t>James Q. Whitman, “The Two Western Cultures of Privacy: Dignity versus Liberty”, 113(2004) The Yale Law Journal.</a:t>
            </a:r>
            <a:endParaRPr lang="en-US" altLang="zh-CN" sz="18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nvSpPr>
        <p:spPr bwMode="auto">
          <a:xfrm>
            <a:off x="3155246" y="1397410"/>
            <a:ext cx="9024053" cy="546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en-US" altLang="zh-CN" sz="2000" i="1" dirty="0"/>
              <a:t>Evolving privacy does not yet have a clear definition, because typical privacy theories focus on behaviors that violate privacy and lead people to understand privacy by judging these behaviors intuitively.</a:t>
            </a:r>
            <a:endParaRPr lang="en-US" altLang="zh-CN" sz="2000" i="1" dirty="0"/>
          </a:p>
          <a:p>
            <a:pPr algn="just">
              <a:defRPr/>
            </a:pPr>
            <a:endParaRPr lang="en-US" altLang="zh-CN" sz="2000" i="1" dirty="0"/>
          </a:p>
          <a:p>
            <a:pPr algn="just">
              <a:defRPr/>
            </a:pPr>
            <a:r>
              <a:rPr lang="en-US" altLang="zh-CN" sz="2000" i="1" dirty="0"/>
              <a:t>Transatlantic Clash: The cultural and institutional conflicts in privacy protection between the United States and continental Europe are significant, which affects transatlantic trade.</a:t>
            </a:r>
            <a:endParaRPr lang="en-US" altLang="zh-CN" sz="2000" i="1" dirty="0"/>
          </a:p>
          <a:p>
            <a:pPr marL="0" indent="0" algn="just">
              <a:buNone/>
              <a:defRPr/>
            </a:pPr>
            <a:r>
              <a:rPr lang="en-US" altLang="zh-CN" sz="2000" i="1" dirty="0"/>
              <a:t>  </a:t>
            </a:r>
            <a:r>
              <a:rPr lang="en-US" altLang="zh-CN" sz="2000" i="1" dirty="0" err="1"/>
              <a:t>Eg.</a:t>
            </a:r>
            <a:r>
              <a:rPr lang="en-US" altLang="zh-CN" sz="2000" i="1" dirty="0"/>
              <a:t> </a:t>
            </a:r>
            <a:endParaRPr lang="en-US" altLang="zh-CN" sz="2000" i="1" dirty="0"/>
          </a:p>
          <a:p>
            <a:pPr marL="0" indent="0" algn="just">
              <a:buNone/>
              <a:defRPr/>
            </a:pPr>
            <a:r>
              <a:rPr lang="en-US" altLang="zh-CN" sz="2000" i="1" dirty="0"/>
              <a:t>America is a place where strangers suddenly share information with you about their "private activities" in a way that is "difficult to imagine" for northern Europeans or Asians. </a:t>
            </a:r>
            <a:endParaRPr lang="en-US" altLang="zh-CN" sz="2000" i="1" dirty="0"/>
          </a:p>
          <a:p>
            <a:pPr marL="0" indent="0" algn="just">
              <a:buNone/>
              <a:defRPr/>
            </a:pPr>
            <a:r>
              <a:rPr lang="en-US" altLang="zh-CN" sz="2000" i="1" dirty="0"/>
              <a:t>Americans have a particularly embarrassing habit, continental Europeans believe, of talking about salaries. It is "normal in America," an Internet site informs German tourists, for your host at dinner to ask "not just how much you earn, but even what your net worth is -- topics ordinarily quite off-limits under the rules of European etiquette.</a:t>
            </a:r>
            <a:endParaRPr lang="zh-CN" altLang="zh-CN" sz="2000" i="1" dirty="0"/>
          </a:p>
          <a:p>
            <a:pPr marL="0" indent="0" algn="just">
              <a:buNone/>
              <a:defRPr/>
            </a:pPr>
            <a:endParaRPr lang="en-US" altLang="zh-CN" sz="2000" i="1" dirty="0"/>
          </a:p>
          <a:p>
            <a:pPr marL="0" indent="0" algn="just">
              <a:buNone/>
              <a:defRPr/>
            </a:pPr>
            <a:endParaRPr lang="en-US" altLang="zh-CN" sz="2000" i="1" dirty="0"/>
          </a:p>
          <a:p>
            <a:pPr algn="just">
              <a:defRPr/>
            </a:pPr>
            <a:endParaRPr lang="en-US" altLang="zh-CN" sz="2000" i="1" dirty="0"/>
          </a:p>
        </p:txBody>
      </p:sp>
      <p:pic>
        <p:nvPicPr>
          <p:cNvPr id="5" name="图片 4"/>
          <p:cNvPicPr>
            <a:picLocks noChangeAspect="1"/>
          </p:cNvPicPr>
          <p:nvPr/>
        </p:nvPicPr>
        <p:blipFill>
          <a:blip r:embed="rId2"/>
          <a:stretch>
            <a:fillRect/>
          </a:stretch>
        </p:blipFill>
        <p:spPr>
          <a:xfrm>
            <a:off x="142052" y="1403159"/>
            <a:ext cx="2911850" cy="4051681"/>
          </a:xfrm>
          <a:prstGeom prst="rect">
            <a:avLst/>
          </a:prstGeom>
        </p:spPr>
      </p:pic>
      <p:sp>
        <p:nvSpPr>
          <p:cNvPr id="8199" name="矩形 1"/>
          <p:cNvSpPr/>
          <p:nvPr>
            <p:custDataLst>
              <p:tags r:id="rId3"/>
            </p:custDataLst>
          </p:nvPr>
        </p:nvSpPr>
        <p:spPr bwMode="auto">
          <a:xfrm>
            <a:off x="314007" y="5696044"/>
            <a:ext cx="25679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l">
              <a:lnSpc>
                <a:spcPct val="100000"/>
              </a:lnSpc>
              <a:spcBef>
                <a:spcPct val="0"/>
              </a:spcBef>
              <a:buFontTx/>
              <a:buNone/>
            </a:pPr>
            <a:r>
              <a:rPr lang="en-US" altLang="zh-CN" sz="2400" b="1" dirty="0"/>
              <a:t>James Q. Whitman</a:t>
            </a:r>
            <a:endParaRPr lang="en-US" altLang="zh-CN"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box(in)">
                                      <p:cBhvr>
                                        <p:cTn id="13" dur="2000"/>
                                        <p:tgtEl>
                                          <p:spTgt spid="11">
                                            <p:txEl>
                                              <p:pRg st="4" end="4"/>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11">
                                            <p:txEl>
                                              <p:pRg st="5" end="5"/>
                                            </p:txEl>
                                          </p:spTgt>
                                        </p:tgtEl>
                                        <p:attrNameLst>
                                          <p:attrName>style.visibility</p:attrName>
                                        </p:attrNameLst>
                                      </p:cBhvr>
                                      <p:to>
                                        <p:strVal val="visible"/>
                                      </p:to>
                                    </p:set>
                                    <p:animEffect transition="in" filter="box(in)">
                                      <p:cBhvr>
                                        <p:cTn id="16" dur="20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9"/>
          <p:cNvSpPr/>
          <p:nvPr/>
        </p:nvSpPr>
        <p:spPr bwMode="auto">
          <a:xfrm>
            <a:off x="421640" y="358140"/>
            <a:ext cx="113557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800" b="1" dirty="0">
                <a:latin typeface="宋体" panose="02010600030101010101" pitchFamily="2" charset="-122"/>
                <a:cs typeface="Calibri" panose="020F0502020204030204" pitchFamily="34" charset="0"/>
                <a:sym typeface="Calibri" panose="020F0502020204030204" pitchFamily="34" charset="0"/>
              </a:rPr>
              <a:t>James Q. Whitman, “The Two Western Cultures of Privacy: Dignity versus Liberty”, 113(2004) The Yale Law Journal.</a:t>
            </a:r>
            <a:endParaRPr lang="en-US" altLang="zh-CN" sz="18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nvSpPr>
        <p:spPr bwMode="auto">
          <a:xfrm>
            <a:off x="3155246" y="1397410"/>
            <a:ext cx="9024053" cy="546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zh-CN" altLang="en-US" sz="2000" i="1" dirty="0"/>
              <a:t>演变中的隐私（</a:t>
            </a:r>
            <a:r>
              <a:rPr lang="en-US" altLang="zh-CN" sz="2000" i="1" dirty="0"/>
              <a:t>Evolving privacy</a:t>
            </a:r>
            <a:r>
              <a:rPr lang="zh-CN" altLang="en-US" sz="2000" i="1" dirty="0"/>
              <a:t>）尚未有一个明确的定义，因为典型的隐私理论侧重于侵犯隐私的行为，并引导人们通过直观地判断这些行为来理解隐私。</a:t>
            </a:r>
            <a:endParaRPr lang="zh-CN" altLang="en-US" sz="2000" i="1" dirty="0"/>
          </a:p>
          <a:p>
            <a:pPr algn="just">
              <a:defRPr/>
            </a:pPr>
            <a:endParaRPr lang="en-US" altLang="zh-CN" sz="2000" i="1" dirty="0"/>
          </a:p>
          <a:p>
            <a:pPr algn="just">
              <a:defRPr/>
            </a:pPr>
            <a:r>
              <a:rPr lang="zh-CN" altLang="en-US" sz="2000" i="1" dirty="0"/>
              <a:t>跨大西洋的冲突</a:t>
            </a:r>
            <a:r>
              <a:rPr lang="en-US" altLang="zh-CN" sz="2000" i="1" dirty="0"/>
              <a:t> (Transatlantic Clash)</a:t>
            </a:r>
            <a:r>
              <a:rPr lang="zh-CN" altLang="en-US" sz="2000" i="1" dirty="0"/>
              <a:t>：</a:t>
            </a:r>
            <a:r>
              <a:rPr lang="en-US" altLang="zh-CN" sz="2000" i="1" dirty="0"/>
              <a:t> </a:t>
            </a:r>
            <a:r>
              <a:rPr lang="zh-CN" altLang="en-US" sz="2000" i="1" dirty="0"/>
              <a:t>美国与欧洲大陆在隐私保护方面的文化和制度冲突非常显著，这影响了跨大西洋的贸易。</a:t>
            </a:r>
            <a:endParaRPr lang="zh-CN" altLang="en-US" sz="2000" i="1" dirty="0"/>
          </a:p>
          <a:p>
            <a:pPr algn="just">
              <a:defRPr/>
            </a:pPr>
            <a:endParaRPr lang="en-US" altLang="zh-CN" sz="2000" i="1" dirty="0"/>
          </a:p>
          <a:p>
            <a:pPr algn="just">
              <a:defRPr/>
            </a:pPr>
            <a:r>
              <a:rPr lang="zh-CN" altLang="en-US" sz="2000" i="1" dirty="0"/>
              <a:t>例如：</a:t>
            </a:r>
            <a:endParaRPr lang="zh-CN" altLang="en-US" sz="2000" i="1" dirty="0"/>
          </a:p>
          <a:p>
            <a:pPr algn="just">
              <a:defRPr/>
            </a:pPr>
            <a:r>
              <a:rPr lang="zh-CN" altLang="en-US" sz="2000" i="1" dirty="0"/>
              <a:t>在美国，陌生人会突然与你分享关于他们</a:t>
            </a:r>
            <a:r>
              <a:rPr lang="en-US" altLang="zh-CN" sz="2000" i="1" dirty="0"/>
              <a:t>“</a:t>
            </a:r>
            <a:r>
              <a:rPr lang="zh-CN" altLang="en-US" sz="2000" i="1" dirty="0"/>
              <a:t>私人活动</a:t>
            </a:r>
            <a:r>
              <a:rPr lang="en-US" altLang="zh-CN" sz="2000" i="1" dirty="0"/>
              <a:t>”</a:t>
            </a:r>
            <a:r>
              <a:rPr lang="zh-CN" altLang="en-US" sz="2000" i="1" dirty="0"/>
              <a:t>的信息，其方式对于北欧人或亚洲人来说是</a:t>
            </a:r>
            <a:r>
              <a:rPr lang="en-US" altLang="zh-CN" sz="2000" i="1" dirty="0"/>
              <a:t>“</a:t>
            </a:r>
            <a:r>
              <a:rPr lang="zh-CN" altLang="en-US" sz="2000" i="1" dirty="0"/>
              <a:t>难以想象的</a:t>
            </a:r>
            <a:r>
              <a:rPr lang="en-US" altLang="zh-CN" sz="2000" i="1" dirty="0"/>
              <a:t>”</a:t>
            </a:r>
            <a:r>
              <a:rPr lang="zh-CN" altLang="en-US" sz="2000" i="1" dirty="0"/>
              <a:t>。</a:t>
            </a:r>
            <a:endParaRPr lang="zh-CN" altLang="en-US" sz="2000" i="1" dirty="0"/>
          </a:p>
          <a:p>
            <a:pPr algn="just">
              <a:defRPr/>
            </a:pPr>
            <a:endParaRPr lang="en-US" altLang="zh-CN" sz="2000" i="1" dirty="0"/>
          </a:p>
          <a:p>
            <a:pPr algn="just">
              <a:defRPr/>
            </a:pPr>
            <a:r>
              <a:rPr lang="zh-CN" altLang="en-US" sz="2000" i="1" dirty="0"/>
              <a:t>欧洲大陆的人认为，美国人有一个特别令人尴尬的习惯，就是谈论薪水。一个网站这样告知德国游客：在美国，晚宴主人</a:t>
            </a:r>
            <a:r>
              <a:rPr lang="en-US" altLang="zh-CN" sz="2000" i="1" dirty="0"/>
              <a:t>“</a:t>
            </a:r>
            <a:r>
              <a:rPr lang="zh-CN" altLang="en-US" sz="2000" i="1" dirty="0"/>
              <a:t>不仅会问你赚多少钱，甚至会问你的净资产是多少</a:t>
            </a:r>
            <a:r>
              <a:rPr lang="en-US" altLang="zh-CN" sz="2000" i="1" dirty="0"/>
              <a:t>——</a:t>
            </a:r>
            <a:r>
              <a:rPr lang="zh-CN" altLang="en-US" sz="2000" i="1" dirty="0"/>
              <a:t>而根据欧洲的礼仪规则，这些话题通常是绝对的禁区</a:t>
            </a:r>
            <a:r>
              <a:rPr lang="en-US" altLang="zh-CN" sz="2000" i="1" dirty="0"/>
              <a:t>”</a:t>
            </a:r>
            <a:r>
              <a:rPr lang="zh-CN" altLang="en-US" sz="2000" i="1" dirty="0"/>
              <a:t>，这</a:t>
            </a:r>
            <a:r>
              <a:rPr lang="en-US" altLang="zh-CN" sz="2000" i="1" dirty="0"/>
              <a:t>“</a:t>
            </a:r>
            <a:r>
              <a:rPr lang="zh-CN" altLang="en-US" sz="2000" i="1" dirty="0"/>
              <a:t>在美国是正常的</a:t>
            </a:r>
            <a:r>
              <a:rPr lang="en-US" altLang="zh-CN" sz="2000" i="1" dirty="0"/>
              <a:t>”</a:t>
            </a:r>
            <a:r>
              <a:rPr lang="zh-CN" altLang="en-US" sz="2000" i="1" dirty="0"/>
              <a:t>。</a:t>
            </a:r>
            <a:endParaRPr lang="zh-CN" altLang="en-US" sz="2000" i="1" dirty="0"/>
          </a:p>
        </p:txBody>
      </p:sp>
      <p:pic>
        <p:nvPicPr>
          <p:cNvPr id="5" name="图片 4"/>
          <p:cNvPicPr>
            <a:picLocks noChangeAspect="1"/>
          </p:cNvPicPr>
          <p:nvPr/>
        </p:nvPicPr>
        <p:blipFill>
          <a:blip r:embed="rId2"/>
          <a:stretch>
            <a:fillRect/>
          </a:stretch>
        </p:blipFill>
        <p:spPr>
          <a:xfrm>
            <a:off x="142052" y="1403159"/>
            <a:ext cx="2911850" cy="4051681"/>
          </a:xfrm>
          <a:prstGeom prst="rect">
            <a:avLst/>
          </a:prstGeom>
        </p:spPr>
      </p:pic>
      <p:sp>
        <p:nvSpPr>
          <p:cNvPr id="8199" name="矩形 1"/>
          <p:cNvSpPr/>
          <p:nvPr>
            <p:custDataLst>
              <p:tags r:id="rId3"/>
            </p:custDataLst>
          </p:nvPr>
        </p:nvSpPr>
        <p:spPr bwMode="auto">
          <a:xfrm>
            <a:off x="314007" y="5696044"/>
            <a:ext cx="25679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l">
              <a:lnSpc>
                <a:spcPct val="100000"/>
              </a:lnSpc>
              <a:spcBef>
                <a:spcPct val="0"/>
              </a:spcBef>
              <a:buFontTx/>
              <a:buNone/>
            </a:pPr>
            <a:r>
              <a:rPr lang="en-US" altLang="zh-CN" sz="2400" b="1" dirty="0"/>
              <a:t>James Q. Whitman</a:t>
            </a:r>
            <a:endParaRPr lang="en-US" altLang="zh-CN"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938"/>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251" name="图片 1" descr="主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3225" y="398463"/>
            <a:ext cx="104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a:xfrm>
            <a:off x="106363"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62738" y="681038"/>
            <a:ext cx="5256212"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53255"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144" y="1817688"/>
            <a:ext cx="574357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矩形 4"/>
          <p:cNvSpPr/>
          <p:nvPr/>
        </p:nvSpPr>
        <p:spPr bwMode="auto">
          <a:xfrm>
            <a:off x="442913" y="5506244"/>
            <a:ext cx="50403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800" b="1" dirty="0">
                <a:solidFill>
                  <a:srgbClr val="222222"/>
                </a:solidFill>
                <a:latin typeface="Arial" panose="020B0604020202020204" pitchFamily="34" charset="0"/>
              </a:rPr>
              <a:t>结绳记事是文字发明前，人们所使用的一种记事方法，广泛存在于上古中国和秘鲁印第安人社会，近代的一些尚未发明文字的民族也有此习惯。</a:t>
            </a:r>
            <a:endParaRPr lang="zh-CN" altLang="en-US" sz="1800" b="1" dirty="0"/>
          </a:p>
        </p:txBody>
      </p:sp>
      <p:sp>
        <p:nvSpPr>
          <p:cNvPr id="6" name="矩形 5"/>
          <p:cNvSpPr/>
          <p:nvPr/>
        </p:nvSpPr>
        <p:spPr>
          <a:xfrm>
            <a:off x="6864350" y="5711826"/>
            <a:ext cx="4575175" cy="400050"/>
          </a:xfrm>
          <a:prstGeom prst="rect">
            <a:avLst/>
          </a:prstGeom>
        </p:spPr>
        <p:txBody>
          <a:bodyPr wrap="none">
            <a:spAutoFit/>
          </a:bodyPr>
          <a:lstStyle/>
          <a:p>
            <a:pPr>
              <a:defRPr/>
            </a:pPr>
            <a:r>
              <a:rPr lang="zh-CN" altLang="en-US" sz="2000" b="1" dirty="0">
                <a:latin typeface="+mn-ea"/>
                <a:ea typeface="+mn-ea"/>
              </a:rPr>
              <a:t>约</a:t>
            </a:r>
            <a:r>
              <a:rPr lang="en-US" altLang="zh-CN" sz="2000" b="1" dirty="0">
                <a:latin typeface="+mn-ea"/>
                <a:ea typeface="+mn-ea"/>
              </a:rPr>
              <a:t>5000</a:t>
            </a:r>
            <a:r>
              <a:rPr lang="zh-CN" altLang="en-US" sz="2000" b="1" dirty="0">
                <a:latin typeface="+mn-ea"/>
                <a:ea typeface="+mn-ea"/>
              </a:rPr>
              <a:t>年前，古埃及人发明了象形文字</a:t>
            </a:r>
            <a:endParaRPr lang="zh-CN" altLang="en-US" sz="2000" b="1" dirty="0">
              <a:latin typeface="+mn-ea"/>
              <a:ea typeface="+mn-ea"/>
            </a:endParaRPr>
          </a:p>
        </p:txBody>
      </p:sp>
      <p:pic>
        <p:nvPicPr>
          <p:cNvPr id="5325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4691" y="1817688"/>
            <a:ext cx="5254625"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486" y="477838"/>
            <a:ext cx="10912327" cy="605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050" y="1177925"/>
            <a:ext cx="8681249" cy="484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39370" y="1156323"/>
            <a:ext cx="8515350" cy="479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2684" y="805647"/>
            <a:ext cx="10043160" cy="557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萌萌\Desktop\FourModesOfHumanHistory.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3591" y="1121280"/>
            <a:ext cx="8358809" cy="461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9"/>
          <p:cNvSpPr/>
          <p:nvPr/>
        </p:nvSpPr>
        <p:spPr bwMode="auto">
          <a:xfrm>
            <a:off x="421640" y="358140"/>
            <a:ext cx="11355705"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a:latin typeface="宋体" panose="02010600030101010101" pitchFamily="2" charset="-122"/>
                <a:cs typeface="Calibri" panose="020F0502020204030204" pitchFamily="34" charset="0"/>
                <a:sym typeface="Calibri" panose="020F0502020204030204" pitchFamily="34" charset="0"/>
              </a:rPr>
              <a:t>James Q. Whitman, “The Two Western Cultures of Privacy: Dignity versus Liberty”, 113(2004) The Yale Law Journal, pp. 1151-1221.</a:t>
            </a: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13335" y="1350645"/>
            <a:ext cx="12178665" cy="550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endParaRPr lang="en-US" altLang="zh-CN" sz="2000" i="1" dirty="0"/>
          </a:p>
          <a:p>
            <a:pPr algn="just">
              <a:lnSpc>
                <a:spcPct val="150000"/>
              </a:lnSpc>
              <a:defRPr/>
            </a:pPr>
            <a:r>
              <a:rPr lang="en-US" altLang="zh-CN" sz="2000" i="1" dirty="0"/>
              <a:t>Continental privacy protections are, at their core, a form of protection of </a:t>
            </a:r>
            <a:r>
              <a:rPr lang="en-US" altLang="zh-CN" sz="2000" b="1" i="1" dirty="0"/>
              <a:t>a right to respect and personal dignity. </a:t>
            </a:r>
            <a:r>
              <a:rPr lang="en-US" altLang="zh-CN" sz="2000" i="1" dirty="0"/>
              <a:t>The core continental privacy rights are rights to one's image, name, and reputation, and what Germans call the right to informational self-determination-the right to control the sorts of information disclosed about oneself</a:t>
            </a:r>
            <a:r>
              <a:rPr lang="zh-CN" altLang="en-US" sz="2000" i="1" dirty="0"/>
              <a:t>。</a:t>
            </a:r>
            <a:endParaRPr lang="zh-CN" altLang="zh-CN" sz="2000" i="1" dirty="0"/>
          </a:p>
          <a:p>
            <a:pPr algn="just">
              <a:lnSpc>
                <a:spcPct val="150000"/>
              </a:lnSpc>
            </a:pPr>
            <a:r>
              <a:rPr lang="en-US" altLang="zh-CN" sz="2000" i="1" dirty="0"/>
              <a:t>America is much more oriented toward </a:t>
            </a:r>
            <a:r>
              <a:rPr lang="en-US" altLang="zh-CN" sz="2000" b="1" i="1" dirty="0"/>
              <a:t>values of liberty, and especially liberty against the state</a:t>
            </a:r>
            <a:r>
              <a:rPr lang="en-US" altLang="zh-CN" sz="2000" i="1" dirty="0"/>
              <a:t>. At its conceptual core, the American right to privacy still takes much the form that it took in the eighteenth century: It is the right to freedom from intrusions by the state, especially in one's own home. The prime danger, from the American point of view, is that "the sanctity of [our] home[s] will be breached by government actors. </a:t>
            </a:r>
            <a:endParaRPr lang="en-US" altLang="zh-CN" sz="2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9"/>
          <p:cNvSpPr/>
          <p:nvPr/>
        </p:nvSpPr>
        <p:spPr bwMode="auto">
          <a:xfrm>
            <a:off x="421640" y="358140"/>
            <a:ext cx="11355705"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a:latin typeface="宋体" panose="02010600030101010101" pitchFamily="2" charset="-122"/>
                <a:cs typeface="Calibri" panose="020F0502020204030204" pitchFamily="34" charset="0"/>
                <a:sym typeface="Calibri" panose="020F0502020204030204" pitchFamily="34" charset="0"/>
              </a:rPr>
              <a:t>James Q. Whitman, “The Two Western Cultures of Privacy: Dignity versus Liberty”, 113(2004) The Yale Law Journal, pp. 1151-1221.</a:t>
            </a:r>
            <a:endParaRPr lang="en-US" altLang="zh-CN" sz="2400" b="1">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custDataLst>
              <p:tags r:id="rId2"/>
            </p:custDataLst>
          </p:nvPr>
        </p:nvSpPr>
        <p:spPr bwMode="auto">
          <a:xfrm>
            <a:off x="13335" y="1350645"/>
            <a:ext cx="12178665" cy="550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zh-CN" altLang="en-US" sz="2000" i="1" dirty="0"/>
              <a:t>欧洲大陆的隐私保护，其核心，是一种对尊重和个人尊严权利的保护。其核心隐私权包括个人形象权、姓名权和名誉权，以及德国人所称的</a:t>
            </a:r>
            <a:r>
              <a:rPr lang="en-US" altLang="zh-CN" sz="2000" i="1" dirty="0"/>
              <a:t>“</a:t>
            </a:r>
            <a:r>
              <a:rPr lang="zh-CN" altLang="en-US" sz="2000" i="1" dirty="0"/>
              <a:t>信息自决权</a:t>
            </a:r>
            <a:r>
              <a:rPr lang="en-US" altLang="zh-CN" sz="2000" i="1" dirty="0"/>
              <a:t>”——</a:t>
            </a:r>
            <a:r>
              <a:rPr lang="zh-CN" altLang="en-US" sz="2000" i="1" dirty="0"/>
              <a:t>即控制关于自身信息披露种类的权利。</a:t>
            </a:r>
            <a:endParaRPr lang="zh-CN" altLang="en-US" sz="2000" i="1" dirty="0"/>
          </a:p>
          <a:p>
            <a:pPr algn="just">
              <a:defRPr/>
            </a:pPr>
            <a:endParaRPr lang="en-US" altLang="zh-CN" sz="2000" i="1" dirty="0"/>
          </a:p>
          <a:p>
            <a:pPr algn="just">
              <a:defRPr/>
            </a:pPr>
            <a:r>
              <a:rPr lang="zh-CN" altLang="en-US" sz="2000" i="1" dirty="0"/>
              <a:t>而美国的（隐私保护）则更倾向于自由的价值观，特别是反抗国家的自由。在其概念核心上，美国的隐私权在很大程度上仍保持着其在十八世纪时的形态：它是一种免受国家侵扰的自由权利，尤其是在个人家中。从美国的角度来看，主要的危险在于</a:t>
            </a:r>
            <a:r>
              <a:rPr lang="en-US" altLang="zh-CN" sz="2000" i="1" dirty="0"/>
              <a:t>“</a:t>
            </a:r>
            <a:r>
              <a:rPr lang="zh-CN" altLang="en-US" sz="2000" i="1" dirty="0"/>
              <a:t>我们家庭的神圣性将受到政府人员的侵犯</a:t>
            </a:r>
            <a:r>
              <a:rPr lang="en-US" altLang="zh-CN" sz="2000" i="1" dirty="0"/>
              <a:t>”</a:t>
            </a:r>
            <a:r>
              <a:rPr lang="zh-CN" altLang="en-US" sz="2000" i="1" dirty="0"/>
              <a:t>。</a:t>
            </a:r>
            <a:endParaRPr lang="zh-CN" altLang="en-US" sz="2000" i="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1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5" name="矩形 9"/>
          <p:cNvSpPr/>
          <p:nvPr/>
        </p:nvSpPr>
        <p:spPr bwMode="auto">
          <a:xfrm>
            <a:off x="-3810" y="296545"/>
            <a:ext cx="1220597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latin typeface="宋体" panose="02010600030101010101" pitchFamily="2" charset="-122"/>
                <a:cs typeface="Calibri" panose="020F0502020204030204" pitchFamily="34" charset="0"/>
                <a:sym typeface="Calibri" panose="020F0502020204030204" pitchFamily="34" charset="0"/>
              </a:rPr>
              <a:t>Paul Ohm, “Broken Promises of Privacy: Responding to the Surprising Failure of Anonymization”, UCLA Law Review 57 (2010).</a:t>
            </a:r>
            <a:endParaRPr lang="en-US" altLang="zh-CN" sz="24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nvSpPr>
        <p:spPr bwMode="auto">
          <a:xfrm>
            <a:off x="2818765" y="1613535"/>
            <a:ext cx="9360535" cy="5244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100000"/>
              </a:lnSpc>
              <a:defRPr/>
            </a:pPr>
            <a:r>
              <a:rPr lang="en-US" altLang="zh-CN" sz="1800" dirty="0">
                <a:cs typeface="Calibri" panose="020F0502020204030204" pitchFamily="34" charset="0"/>
              </a:rPr>
              <a:t>Core Idea. Anonymity has become increasingly ineffective in protecting privacy, and legislation recognizing anonymity is a major mistake that should be corrected.</a:t>
            </a:r>
            <a:endParaRPr lang="en-US" altLang="zh-CN" sz="1800" dirty="0">
              <a:cs typeface="Calibri" panose="020F0502020204030204" pitchFamily="34" charset="0"/>
            </a:endParaRPr>
          </a:p>
          <a:p>
            <a:pPr algn="just">
              <a:lnSpc>
                <a:spcPct val="150000"/>
              </a:lnSpc>
            </a:pPr>
            <a:r>
              <a:rPr lang="en-US" altLang="zh-CN" sz="1800" dirty="0">
                <a:cs typeface="Calibri" panose="020F0502020204030204" pitchFamily="34" charset="0"/>
              </a:rPr>
              <a:t>technologists have believed that they could robustly protect people’s privacy by making small changes to their data, using techniques - </a:t>
            </a:r>
            <a:r>
              <a:rPr lang="en-US" altLang="zh-CN" sz="1800" b="1" dirty="0">
                <a:cs typeface="Calibri" panose="020F0502020204030204" pitchFamily="34" charset="0"/>
              </a:rPr>
              <a:t>the robust anonymization assumption</a:t>
            </a:r>
            <a:r>
              <a:rPr lang="en-US" altLang="zh-CN" sz="1800" dirty="0">
                <a:cs typeface="Calibri" panose="020F0502020204030204" pitchFamily="34" charset="0"/>
              </a:rPr>
              <a:t>. </a:t>
            </a:r>
            <a:endParaRPr lang="en-US" altLang="zh-CN" sz="1800" dirty="0">
              <a:cs typeface="Calibri" panose="020F0502020204030204" pitchFamily="34" charset="0"/>
            </a:endParaRPr>
          </a:p>
          <a:p>
            <a:pPr algn="just">
              <a:lnSpc>
                <a:spcPct val="150000"/>
              </a:lnSpc>
            </a:pPr>
            <a:r>
              <a:rPr lang="en-US" altLang="zh-CN" sz="1800" dirty="0">
                <a:cs typeface="Calibri" panose="020F0502020204030204" pitchFamily="34" charset="0"/>
              </a:rPr>
              <a:t>Privacy laws and regulations use anonymization technology to desensitize private data to ensure the free flow of data and balance the interests of privacy security and information flow.</a:t>
            </a:r>
            <a:endParaRPr lang="zh-CN" altLang="zh-CN" sz="1800" dirty="0">
              <a:cs typeface="Calibri" panose="020F0502020204030204" pitchFamily="34" charset="0"/>
            </a:endParaRPr>
          </a:p>
          <a:p>
            <a:pPr algn="just">
              <a:lnSpc>
                <a:spcPct val="150000"/>
              </a:lnSpc>
            </a:pPr>
            <a:r>
              <a:rPr lang="en-US" altLang="zh-CN" sz="1800" dirty="0">
                <a:cs typeface="Calibri" panose="020F0502020204030204" pitchFamily="34" charset="0"/>
              </a:rPr>
              <a:t>The </a:t>
            </a:r>
            <a:r>
              <a:rPr lang="en-US" altLang="zh-CN" sz="1800" b="1" dirty="0">
                <a:cs typeface="Calibri" panose="020F0502020204030204" pitchFamily="34" charset="0"/>
              </a:rPr>
              <a:t>easy reidentification result</a:t>
            </a:r>
            <a:r>
              <a:rPr lang="en-US" altLang="zh-CN" sz="1800" dirty="0">
                <a:cs typeface="Calibri" panose="020F0502020204030204" pitchFamily="34" charset="0"/>
              </a:rPr>
              <a:t>, which proves that the robust anonymization assumption is deeply flawed. By undermining the robust anonymization assumption, easy reidentification will topple the edifices of promise and expectation we have built upon anonymization. </a:t>
            </a:r>
            <a:endParaRPr lang="zh-CN" altLang="zh-CN" sz="1800" dirty="0">
              <a:cs typeface="Calibri" panose="020F0502020204030204" pitchFamily="34" charset="0"/>
            </a:endParaRPr>
          </a:p>
          <a:p>
            <a:pPr algn="just">
              <a:lnSpc>
                <a:spcPct val="150000"/>
              </a:lnSpc>
            </a:pPr>
            <a:r>
              <a:rPr lang="en-US" altLang="zh-CN" sz="1800" dirty="0">
                <a:cs typeface="Calibri" panose="020F0502020204030204" pitchFamily="34" charset="0"/>
              </a:rPr>
              <a:t>The easy reidentification result will also wreak havoc on our legal systems because our faith in robust anonymization has thoroughly infiltrated our privacy laws and regulations, as Part II explores. </a:t>
            </a:r>
            <a:endParaRPr lang="zh-CN" altLang="zh-CN" sz="1800" dirty="0">
              <a:cs typeface="Calibri" panose="020F050202020403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29210" y="1753870"/>
            <a:ext cx="2789555" cy="3349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wipe(down)">
                                      <p:cBhvr>
                                        <p:cTn id="10" dur="500"/>
                                        <p:tgtEl>
                                          <p:spTgt spid="11">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wipe(down)">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1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5" name="矩形 9"/>
          <p:cNvSpPr/>
          <p:nvPr/>
        </p:nvSpPr>
        <p:spPr bwMode="auto">
          <a:xfrm>
            <a:off x="-3810" y="296545"/>
            <a:ext cx="1220597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latin typeface="宋体" panose="02010600030101010101" pitchFamily="2" charset="-122"/>
                <a:cs typeface="Calibri" panose="020F0502020204030204" pitchFamily="34" charset="0"/>
                <a:sym typeface="Calibri" panose="020F0502020204030204" pitchFamily="34" charset="0"/>
              </a:rPr>
              <a:t>Paul Ohm, “Broken Promises of Privacy: Responding to the Surprising Failure of Anonymization”, UCLA Law Review 57 (2010).</a:t>
            </a:r>
            <a:endParaRPr lang="en-US" altLang="zh-CN" sz="24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nvSpPr>
        <p:spPr bwMode="auto">
          <a:xfrm>
            <a:off x="2818765" y="1613535"/>
            <a:ext cx="9360535" cy="5244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100000"/>
              </a:lnSpc>
              <a:defRPr/>
            </a:pPr>
            <a:r>
              <a:rPr lang="zh-CN" altLang="en-US" sz="1800" dirty="0">
                <a:cs typeface="Calibri" panose="020F0502020204030204" pitchFamily="34" charset="0"/>
              </a:rPr>
              <a:t>核心理念：</a:t>
            </a:r>
            <a:r>
              <a:rPr lang="en-US" altLang="zh-CN" sz="1800" dirty="0">
                <a:cs typeface="Calibri" panose="020F0502020204030204" pitchFamily="34" charset="0"/>
              </a:rPr>
              <a:t> </a:t>
            </a:r>
            <a:r>
              <a:rPr lang="zh-CN" altLang="en-US" sz="1800" dirty="0">
                <a:cs typeface="Calibri" panose="020F0502020204030204" pitchFamily="34" charset="0"/>
              </a:rPr>
              <a:t>匿名在保护隐私方面已变得越来越无效，承认匿名性的立法是一个应被纠正的重大错误。</a:t>
            </a:r>
            <a:endParaRPr lang="zh-CN" altLang="en-US" sz="1800" dirty="0">
              <a:cs typeface="Calibri" panose="020F0502020204030204" pitchFamily="34" charset="0"/>
            </a:endParaRPr>
          </a:p>
          <a:p>
            <a:pPr algn="just">
              <a:lnSpc>
                <a:spcPct val="100000"/>
              </a:lnSpc>
              <a:defRPr/>
            </a:pPr>
            <a:endParaRPr lang="en-US" altLang="zh-CN" sz="1800" dirty="0">
              <a:cs typeface="Calibri" panose="020F0502020204030204" pitchFamily="34" charset="0"/>
            </a:endParaRPr>
          </a:p>
          <a:p>
            <a:pPr algn="just">
              <a:lnSpc>
                <a:spcPct val="100000"/>
              </a:lnSpc>
              <a:defRPr/>
            </a:pPr>
            <a:r>
              <a:rPr lang="zh-CN" altLang="en-US" sz="1800" dirty="0">
                <a:cs typeface="Calibri" panose="020F0502020204030204" pitchFamily="34" charset="0"/>
              </a:rPr>
              <a:t>技术专家们曾相信，他们可以通过对数据进行微小改动来可靠地保护人们的隐私，这种技术被称为</a:t>
            </a:r>
            <a:r>
              <a:rPr lang="en-US" altLang="zh-CN" sz="1800" dirty="0">
                <a:cs typeface="Calibri" panose="020F0502020204030204" pitchFamily="34" charset="0"/>
              </a:rPr>
              <a:t>“</a:t>
            </a:r>
            <a:r>
              <a:rPr lang="zh-CN" altLang="en-US" sz="1800" dirty="0">
                <a:cs typeface="Calibri" panose="020F0502020204030204" pitchFamily="34" charset="0"/>
              </a:rPr>
              <a:t>强匿名化假设</a:t>
            </a:r>
            <a:r>
              <a:rPr lang="en-US" altLang="zh-CN" sz="1800" dirty="0">
                <a:cs typeface="Calibri" panose="020F0502020204030204" pitchFamily="34" charset="0"/>
              </a:rPr>
              <a:t>”</a:t>
            </a:r>
            <a:r>
              <a:rPr lang="zh-CN" altLang="en-US" sz="1800" dirty="0">
                <a:cs typeface="Calibri" panose="020F0502020204030204" pitchFamily="34" charset="0"/>
              </a:rPr>
              <a:t>（</a:t>
            </a:r>
            <a:r>
              <a:rPr lang="en-US" altLang="zh-CN" sz="1800" dirty="0">
                <a:cs typeface="Calibri" panose="020F0502020204030204" pitchFamily="34" charset="0"/>
              </a:rPr>
              <a:t>the robust anonymization assumption</a:t>
            </a:r>
            <a:r>
              <a:rPr lang="zh-CN" altLang="en-US" sz="1800" dirty="0">
                <a:cs typeface="Calibri" panose="020F0502020204030204" pitchFamily="34" charset="0"/>
              </a:rPr>
              <a:t>）。</a:t>
            </a:r>
            <a:endParaRPr lang="zh-CN" altLang="en-US" sz="1800" dirty="0">
              <a:cs typeface="Calibri" panose="020F0502020204030204" pitchFamily="34" charset="0"/>
            </a:endParaRPr>
          </a:p>
          <a:p>
            <a:pPr algn="just">
              <a:lnSpc>
                <a:spcPct val="100000"/>
              </a:lnSpc>
              <a:defRPr/>
            </a:pPr>
            <a:endParaRPr lang="en-US" altLang="zh-CN" sz="1800" dirty="0">
              <a:cs typeface="Calibri" panose="020F0502020204030204" pitchFamily="34" charset="0"/>
            </a:endParaRPr>
          </a:p>
          <a:p>
            <a:pPr algn="just">
              <a:lnSpc>
                <a:spcPct val="100000"/>
              </a:lnSpc>
              <a:defRPr/>
            </a:pPr>
            <a:r>
              <a:rPr lang="zh-CN" altLang="en-US" sz="1800" dirty="0">
                <a:cs typeface="Calibri" panose="020F0502020204030204" pitchFamily="34" charset="0"/>
              </a:rPr>
              <a:t>隐私法律法规利用匿名化技术对私密数据进行脱敏，以确保数据的自由流动，并在隐私安全与信息流动之间取得利益平衡。</a:t>
            </a:r>
            <a:endParaRPr lang="zh-CN" altLang="en-US" sz="1800" dirty="0">
              <a:cs typeface="Calibri" panose="020F0502020204030204" pitchFamily="34" charset="0"/>
            </a:endParaRPr>
          </a:p>
          <a:p>
            <a:pPr algn="just">
              <a:lnSpc>
                <a:spcPct val="100000"/>
              </a:lnSpc>
              <a:defRPr/>
            </a:pPr>
            <a:endParaRPr lang="en-US" altLang="zh-CN" sz="1800" dirty="0">
              <a:cs typeface="Calibri" panose="020F0502020204030204" pitchFamily="34" charset="0"/>
            </a:endParaRPr>
          </a:p>
          <a:p>
            <a:pPr algn="just">
              <a:lnSpc>
                <a:spcPct val="100000"/>
              </a:lnSpc>
              <a:defRPr/>
            </a:pPr>
            <a:r>
              <a:rPr lang="en-US" altLang="zh-CN" sz="1800" dirty="0">
                <a:cs typeface="Calibri" panose="020F0502020204030204" pitchFamily="34" charset="0"/>
              </a:rPr>
              <a:t>“</a:t>
            </a:r>
            <a:r>
              <a:rPr lang="zh-CN" altLang="en-US" sz="1800" dirty="0">
                <a:cs typeface="Calibri" panose="020F0502020204030204" pitchFamily="34" charset="0"/>
              </a:rPr>
              <a:t>轻易再识别</a:t>
            </a:r>
            <a:r>
              <a:rPr lang="en-US" altLang="zh-CN" sz="1800" dirty="0">
                <a:cs typeface="Calibri" panose="020F0502020204030204" pitchFamily="34" charset="0"/>
              </a:rPr>
              <a:t>”</a:t>
            </a:r>
            <a:r>
              <a:rPr lang="zh-CN" altLang="en-US" sz="1800" dirty="0">
                <a:cs typeface="Calibri" panose="020F0502020204030204" pitchFamily="34" charset="0"/>
              </a:rPr>
              <a:t>（</a:t>
            </a:r>
            <a:r>
              <a:rPr lang="en-US" altLang="zh-CN" sz="1800" dirty="0">
                <a:cs typeface="Calibri" panose="020F0502020204030204" pitchFamily="34" charset="0"/>
              </a:rPr>
              <a:t>easy reidentification</a:t>
            </a:r>
            <a:r>
              <a:rPr lang="zh-CN" altLang="en-US" sz="1800" dirty="0">
                <a:cs typeface="Calibri" panose="020F0502020204030204" pitchFamily="34" charset="0"/>
              </a:rPr>
              <a:t>）的结果证明了</a:t>
            </a:r>
            <a:r>
              <a:rPr lang="en-US" altLang="zh-CN" sz="1800" dirty="0">
                <a:cs typeface="Calibri" panose="020F0502020204030204" pitchFamily="34" charset="0"/>
              </a:rPr>
              <a:t>“</a:t>
            </a:r>
            <a:r>
              <a:rPr lang="zh-CN" altLang="en-US" sz="1800" dirty="0">
                <a:cs typeface="Calibri" panose="020F0502020204030204" pitchFamily="34" charset="0"/>
              </a:rPr>
              <a:t>强匿名化假设</a:t>
            </a:r>
            <a:r>
              <a:rPr lang="en-US" altLang="zh-CN" sz="1800" dirty="0">
                <a:cs typeface="Calibri" panose="020F0502020204030204" pitchFamily="34" charset="0"/>
              </a:rPr>
              <a:t>”</a:t>
            </a:r>
            <a:r>
              <a:rPr lang="zh-CN" altLang="en-US" sz="1800" dirty="0">
                <a:cs typeface="Calibri" panose="020F0502020204030204" pitchFamily="34" charset="0"/>
              </a:rPr>
              <a:t>存在严重缺陷。通过颠覆这一假设，</a:t>
            </a:r>
            <a:r>
              <a:rPr lang="en-US" altLang="zh-CN" sz="1800" dirty="0">
                <a:cs typeface="Calibri" panose="020F0502020204030204" pitchFamily="34" charset="0"/>
              </a:rPr>
              <a:t>“</a:t>
            </a:r>
            <a:r>
              <a:rPr lang="zh-CN" altLang="en-US" sz="1800" dirty="0">
                <a:cs typeface="Calibri" panose="020F0502020204030204" pitchFamily="34" charset="0"/>
              </a:rPr>
              <a:t>轻易再识别</a:t>
            </a:r>
            <a:r>
              <a:rPr lang="en-US" altLang="zh-CN" sz="1800" dirty="0">
                <a:cs typeface="Calibri" panose="020F0502020204030204" pitchFamily="34" charset="0"/>
              </a:rPr>
              <a:t>”</a:t>
            </a:r>
            <a:r>
              <a:rPr lang="zh-CN" altLang="en-US" sz="1800" dirty="0">
                <a:cs typeface="Calibri" panose="020F0502020204030204" pitchFamily="34" charset="0"/>
              </a:rPr>
              <a:t>将推翻我们建立在匿名化之上的承诺与期望的殿堂。</a:t>
            </a:r>
            <a:endParaRPr lang="zh-CN" altLang="en-US" sz="1800" dirty="0">
              <a:cs typeface="Calibri" panose="020F0502020204030204" pitchFamily="34" charset="0"/>
            </a:endParaRPr>
          </a:p>
          <a:p>
            <a:pPr algn="just">
              <a:lnSpc>
                <a:spcPct val="100000"/>
              </a:lnSpc>
              <a:defRPr/>
            </a:pPr>
            <a:endParaRPr lang="en-US" altLang="zh-CN" sz="1800" dirty="0">
              <a:cs typeface="Calibri" panose="020F0502020204030204" pitchFamily="34" charset="0"/>
            </a:endParaRPr>
          </a:p>
          <a:p>
            <a:pPr algn="just">
              <a:lnSpc>
                <a:spcPct val="100000"/>
              </a:lnSpc>
              <a:defRPr/>
            </a:pPr>
            <a:r>
              <a:rPr lang="en-US" altLang="zh-CN" sz="1800" dirty="0">
                <a:cs typeface="Calibri" panose="020F0502020204030204" pitchFamily="34" charset="0"/>
              </a:rPr>
              <a:t>“</a:t>
            </a:r>
            <a:r>
              <a:rPr lang="zh-CN" altLang="en-US" sz="1800" dirty="0">
                <a:cs typeface="Calibri" panose="020F0502020204030204" pitchFamily="34" charset="0"/>
              </a:rPr>
              <a:t>轻易再识别</a:t>
            </a:r>
            <a:r>
              <a:rPr lang="en-US" altLang="zh-CN" sz="1800" dirty="0">
                <a:cs typeface="Calibri" panose="020F0502020204030204" pitchFamily="34" charset="0"/>
              </a:rPr>
              <a:t>”</a:t>
            </a:r>
            <a:r>
              <a:rPr lang="zh-CN" altLang="en-US" sz="1800" dirty="0">
                <a:cs typeface="Calibri" panose="020F0502020204030204" pitchFamily="34" charset="0"/>
              </a:rPr>
              <a:t>的结果也将对我们的法律体系造成严重破坏，因为正如第二部分将探讨的那样，我们对</a:t>
            </a:r>
            <a:r>
              <a:rPr lang="en-US" altLang="zh-CN" sz="1800" dirty="0">
                <a:cs typeface="Calibri" panose="020F0502020204030204" pitchFamily="34" charset="0"/>
              </a:rPr>
              <a:t>“</a:t>
            </a:r>
            <a:r>
              <a:rPr lang="zh-CN" altLang="en-US" sz="1800" dirty="0">
                <a:cs typeface="Calibri" panose="020F0502020204030204" pitchFamily="34" charset="0"/>
              </a:rPr>
              <a:t>强匿名化</a:t>
            </a:r>
            <a:r>
              <a:rPr lang="en-US" altLang="zh-CN" sz="1800" dirty="0">
                <a:cs typeface="Calibri" panose="020F0502020204030204" pitchFamily="34" charset="0"/>
              </a:rPr>
              <a:t>”</a:t>
            </a:r>
            <a:r>
              <a:rPr lang="zh-CN" altLang="en-US" sz="1800" dirty="0">
                <a:cs typeface="Calibri" panose="020F0502020204030204" pitchFamily="34" charset="0"/>
              </a:rPr>
              <a:t>的信念已经彻底渗透到了我们的隐私法律法规之中。</a:t>
            </a:r>
            <a:endParaRPr lang="zh-CN" altLang="en-US" sz="1800" dirty="0">
              <a:cs typeface="Calibri" panose="020F050202020403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29210" y="1753870"/>
            <a:ext cx="2789555" cy="3349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down)">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wipe(down)">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wipe(down)">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wipe(down)">
                                      <p:cBhvr>
                                        <p:cTn id="27"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5" name="矩形 9"/>
          <p:cNvSpPr/>
          <p:nvPr/>
        </p:nvSpPr>
        <p:spPr bwMode="auto">
          <a:xfrm>
            <a:off x="-3810" y="296545"/>
            <a:ext cx="1220597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latin typeface="宋体" panose="02010600030101010101" pitchFamily="2" charset="-122"/>
                <a:cs typeface="Calibri" panose="020F0502020204030204" pitchFamily="34" charset="0"/>
                <a:sym typeface="Calibri" panose="020F0502020204030204" pitchFamily="34" charset="0"/>
              </a:rPr>
              <a:t>Paul Ohm, “Broken Promises of Privacy: Responding to the Surprising Failure of Anonymization”, UCLA Law Review 57 (2010).</a:t>
            </a:r>
            <a:endParaRPr lang="en-US" altLang="zh-CN" sz="24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nvSpPr>
        <p:spPr bwMode="auto">
          <a:xfrm>
            <a:off x="12065" y="1493520"/>
            <a:ext cx="12167235" cy="536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en-US" altLang="zh-CN" sz="2000" i="1" dirty="0"/>
              <a:t>Anonymization technology has long lost its effectiveness under the impact of anti-anonymization technology, and both of them hinder the protection of personal privacy by privacy law, which breaks the balance between privacy law protection and information flow.</a:t>
            </a:r>
            <a:endParaRPr lang="en-US" altLang="zh-CN" sz="2000" i="1" dirty="0"/>
          </a:p>
          <a:p>
            <a:pPr algn="just">
              <a:defRPr/>
            </a:pPr>
            <a:r>
              <a:rPr lang="en-US" altLang="zh-CN" sz="2000" i="1" dirty="0"/>
              <a:t>Three common approaches that might be used to address these imbalances.</a:t>
            </a:r>
            <a:endParaRPr lang="en-US" altLang="zh-CN" sz="2000" i="1" dirty="0"/>
          </a:p>
          <a:p>
            <a:pPr marL="0" indent="0" algn="just">
              <a:buNone/>
              <a:defRPr/>
            </a:pPr>
            <a:r>
              <a:rPr lang="en-US" altLang="zh-CN" sz="2000" i="1" dirty="0"/>
              <a:t>1. Punish violations of privacy and provide compensation.</a:t>
            </a:r>
            <a:endParaRPr lang="en-US" altLang="zh-CN" sz="2000" i="1" dirty="0"/>
          </a:p>
          <a:p>
            <a:pPr algn="just"/>
            <a:r>
              <a:rPr lang="en-US" altLang="zh-CN" sz="2000" dirty="0"/>
              <a:t>Even if such a solution involves an aggressive expansion of harm compensation—with new laws defining new types of harms and increasing resources for enforcement—this is a half measure, a necessary but not sufficient solution.</a:t>
            </a:r>
            <a:endParaRPr lang="en-US" altLang="zh-CN" sz="2000" i="1" dirty="0"/>
          </a:p>
          <a:p>
            <a:pPr marL="0" indent="0" algn="just">
              <a:buNone/>
              <a:defRPr/>
            </a:pPr>
            <a:r>
              <a:rPr lang="en-US" altLang="zh-CN" sz="2000" i="1" dirty="0"/>
              <a:t>2. Circumvent problems with new technology that offers the best of both worlds.</a:t>
            </a:r>
            <a:endParaRPr lang="en-US" altLang="zh-CN" sz="2000" i="1" dirty="0"/>
          </a:p>
          <a:p>
            <a:pPr algn="just"/>
            <a:r>
              <a:rPr lang="en-US" altLang="zh-CN" sz="2000" dirty="0"/>
              <a:t>Unfortunately, although technologists </a:t>
            </a:r>
            <a:r>
              <a:rPr lang="en-US" altLang="zh-CN" sz="2000" i="1" dirty="0"/>
              <a:t>will </a:t>
            </a:r>
            <a:r>
              <a:rPr lang="en-US" altLang="zh-CN" sz="2000" dirty="0"/>
              <a:t>develop better privacy-protection techniques, they will run up against important theoretical limits. Nothing they devise will share the single-bullet universal power once promised by anonymization, and thus any technical solutions they offer must be backed by regulatory approaches.</a:t>
            </a:r>
            <a:endParaRPr lang="en-US" altLang="zh-CN" sz="2000" i="1" dirty="0"/>
          </a:p>
          <a:p>
            <a:pPr marL="0" indent="0" algn="just">
              <a:buNone/>
              <a:defRPr/>
            </a:pPr>
            <a:r>
              <a:rPr lang="en-US" altLang="zh-CN" sz="2000" i="1" dirty="0"/>
              <a:t>3. Anti-anonymization techniques are prohibited.</a:t>
            </a:r>
            <a:endParaRPr lang="en-US" altLang="zh-CN" sz="2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edge">
                                      <p:cBhvr>
                                        <p:cTn id="7" dur="2000"/>
                                        <p:tgtEl>
                                          <p:spTgt spid="11">
                                            <p:txEl>
                                              <p:pRg st="0" end="0"/>
                                            </p:txEl>
                                          </p:spTgt>
                                        </p:tgtEl>
                                      </p:cBhvr>
                                    </p:animEffect>
                                  </p:childTnLst>
                                </p:cTn>
                              </p:par>
                              <p:par>
                                <p:cTn id="8" presetID="2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wedge">
                                      <p:cBhvr>
                                        <p:cTn id="10" dur="20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wipe(down)">
                                      <p:cBhvr>
                                        <p:cTn id="15" dur="500"/>
                                        <p:tgtEl>
                                          <p:spTgt spid="11">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wipe(down)">
                                      <p:cBhvr>
                                        <p:cTn id="18" dur="500"/>
                                        <p:tgtEl>
                                          <p:spTgt spid="11">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wipe(down)">
                                      <p:cBhvr>
                                        <p:cTn id="21" dur="500"/>
                                        <p:tgtEl>
                                          <p:spTgt spid="11">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wipe(down)">
                                      <p:cBhvr>
                                        <p:cTn id="24" dur="500"/>
                                        <p:tgtEl>
                                          <p:spTgt spid="11">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wipe(down)">
                                      <p:cBhvr>
                                        <p:cTn id="2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5" name="矩形 9"/>
          <p:cNvSpPr/>
          <p:nvPr/>
        </p:nvSpPr>
        <p:spPr bwMode="auto">
          <a:xfrm>
            <a:off x="-3810" y="296545"/>
            <a:ext cx="1220597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latin typeface="宋体" panose="02010600030101010101" pitchFamily="2" charset="-122"/>
                <a:cs typeface="Calibri" panose="020F0502020204030204" pitchFamily="34" charset="0"/>
                <a:sym typeface="Calibri" panose="020F0502020204030204" pitchFamily="34" charset="0"/>
              </a:rPr>
              <a:t>Paul Ohm, “Broken Promises of Privacy: Responding to the Surprising Failure of Anonymization”, UCLA Law Review 57 (2010).</a:t>
            </a:r>
            <a:endParaRPr lang="en-US" altLang="zh-CN" sz="2400" b="1" dirty="0">
              <a:latin typeface="宋体" panose="02010600030101010101" pitchFamily="2" charset="-122"/>
              <a:cs typeface="Calibri" panose="020F0502020204030204" pitchFamily="34" charset="0"/>
              <a:sym typeface="Calibri" panose="020F0502020204030204" pitchFamily="34" charset="0"/>
            </a:endParaRPr>
          </a:p>
        </p:txBody>
      </p:sp>
      <p:sp>
        <p:nvSpPr>
          <p:cNvPr id="11" name="Rectangle 3"/>
          <p:cNvSpPr txBox="1"/>
          <p:nvPr/>
        </p:nvSpPr>
        <p:spPr bwMode="auto">
          <a:xfrm>
            <a:off x="12065" y="1493520"/>
            <a:ext cx="12167235" cy="536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defRPr/>
            </a:pPr>
            <a:r>
              <a:rPr lang="zh-CN" altLang="en-US" sz="1800" i="1" dirty="0"/>
              <a:t>在反匿名化技术的冲击下，匿名化技术早已失效，而这两者都阻碍了隐私法对个人隐私的保护，打破了隐私法保护与信息流动之间的平衡。</a:t>
            </a:r>
            <a:endParaRPr lang="zh-CN" altLang="en-US" sz="1800" i="1" dirty="0"/>
          </a:p>
          <a:p>
            <a:pPr algn="just">
              <a:defRPr/>
            </a:pPr>
            <a:endParaRPr lang="en-US" altLang="zh-CN" sz="1800" i="1" dirty="0"/>
          </a:p>
          <a:p>
            <a:pPr algn="just">
              <a:defRPr/>
            </a:pPr>
            <a:r>
              <a:rPr lang="zh-CN" altLang="en-US" sz="1800" i="1" dirty="0"/>
              <a:t>（以下是）可能用于解决这些失衡问题的三种常见方法：</a:t>
            </a:r>
            <a:endParaRPr lang="zh-CN" altLang="en-US" sz="1800" i="1" dirty="0"/>
          </a:p>
          <a:p>
            <a:pPr algn="just">
              <a:defRPr/>
            </a:pPr>
            <a:endParaRPr lang="en-US" altLang="zh-CN" sz="1800" i="1" dirty="0"/>
          </a:p>
          <a:p>
            <a:pPr algn="just">
              <a:defRPr/>
            </a:pPr>
            <a:r>
              <a:rPr lang="zh-CN" altLang="en-US" sz="1800" i="1" dirty="0"/>
              <a:t>惩罚侵犯隐私的行为并提供赔偿。</a:t>
            </a:r>
            <a:endParaRPr lang="zh-CN" altLang="en-US" sz="1800" i="1" dirty="0"/>
          </a:p>
          <a:p>
            <a:pPr algn="just">
              <a:defRPr/>
            </a:pPr>
            <a:r>
              <a:rPr lang="zh-CN" altLang="en-US" sz="1800" i="1" dirty="0"/>
              <a:t>即便这种解决方案包含了对损害赔偿的积极扩展</a:t>
            </a:r>
            <a:r>
              <a:rPr lang="en-US" altLang="zh-CN" sz="1800" i="1" dirty="0"/>
              <a:t>——</a:t>
            </a:r>
            <a:r>
              <a:rPr lang="zh-CN" altLang="en-US" sz="1800" i="1" dirty="0"/>
              <a:t>通过新法律定义新型损害并增加执法资源</a:t>
            </a:r>
            <a:r>
              <a:rPr lang="en-US" altLang="zh-CN" sz="1800" i="1" dirty="0"/>
              <a:t>——</a:t>
            </a:r>
            <a:r>
              <a:rPr lang="zh-CN" altLang="en-US" sz="1800" i="1" dirty="0"/>
              <a:t>这也只是一种折中措施，是一个必要但不充分的解决方案。</a:t>
            </a:r>
            <a:endParaRPr lang="zh-CN" altLang="en-US" sz="1800" i="1" dirty="0"/>
          </a:p>
          <a:p>
            <a:pPr algn="just">
              <a:defRPr/>
            </a:pPr>
            <a:endParaRPr lang="en-US" altLang="zh-CN" sz="1800" i="1" dirty="0"/>
          </a:p>
          <a:p>
            <a:pPr algn="just">
              <a:defRPr/>
            </a:pPr>
            <a:r>
              <a:rPr lang="zh-CN" altLang="en-US" sz="1800" i="1" dirty="0"/>
              <a:t>用新技术规避问题，以期两全其美。</a:t>
            </a:r>
            <a:endParaRPr lang="zh-CN" altLang="en-US" sz="1800" i="1" dirty="0"/>
          </a:p>
          <a:p>
            <a:pPr algn="just">
              <a:defRPr/>
            </a:pPr>
            <a:r>
              <a:rPr lang="zh-CN" altLang="en-US" sz="1800" i="1" dirty="0"/>
              <a:t>不幸的是，尽管技术专家会开发出更好的隐私保护技术，但他们将遇到重要的理论限制。他们设计的任何技术都不会拥有像匿名化曾经承诺的那样</a:t>
            </a:r>
            <a:r>
              <a:rPr lang="en-US" altLang="zh-CN" sz="1800" i="1" dirty="0"/>
              <a:t>“</a:t>
            </a:r>
            <a:r>
              <a:rPr lang="zh-CN" altLang="en-US" sz="1800" i="1" dirty="0"/>
              <a:t>一招致胜</a:t>
            </a:r>
            <a:r>
              <a:rPr lang="en-US" altLang="zh-CN" sz="1800" i="1" dirty="0"/>
              <a:t>”</a:t>
            </a:r>
            <a:r>
              <a:rPr lang="zh-CN" altLang="en-US" sz="1800" i="1" dirty="0"/>
              <a:t>的普适力量，因此他们提供的任何技术解决方案都必须得到监管方法的支持。</a:t>
            </a:r>
            <a:endParaRPr lang="zh-CN" altLang="en-US" sz="1800" i="1" dirty="0"/>
          </a:p>
          <a:p>
            <a:pPr algn="just">
              <a:defRPr/>
            </a:pPr>
            <a:endParaRPr lang="en-US" altLang="zh-CN" sz="1800" i="1" dirty="0"/>
          </a:p>
          <a:p>
            <a:pPr algn="just">
              <a:defRPr/>
            </a:pPr>
            <a:r>
              <a:rPr lang="zh-CN" altLang="en-US" sz="1800" i="1" dirty="0"/>
              <a:t>禁止反匿名化技术。</a:t>
            </a:r>
            <a:endParaRPr lang="zh-CN" altLang="en-US" sz="18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edge">
                                      <p:cBhvr>
                                        <p:cTn id="7" dur="2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edge">
                                      <p:cBhvr>
                                        <p:cTn id="12" dur="20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wedge">
                                      <p:cBhvr>
                                        <p:cTn id="17" dur="20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wedge">
                                      <p:cBhvr>
                                        <p:cTn id="22" dur="2000"/>
                                        <p:tgtEl>
                                          <p:spTgt spid="1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animEffect transition="in" filter="wedge">
                                      <p:cBhvr>
                                        <p:cTn id="27" dur="2000"/>
                                        <p:tgtEl>
                                          <p:spTgt spid="1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11">
                                            <p:txEl>
                                              <p:pRg st="8" end="8"/>
                                            </p:txEl>
                                          </p:spTgt>
                                        </p:tgtEl>
                                        <p:attrNameLst>
                                          <p:attrName>style.visibility</p:attrName>
                                        </p:attrNameLst>
                                      </p:cBhvr>
                                      <p:to>
                                        <p:strVal val="visible"/>
                                      </p:to>
                                    </p:set>
                                    <p:animEffect transition="in" filter="wedge">
                                      <p:cBhvr>
                                        <p:cTn id="32" dur="2000"/>
                                        <p:tgtEl>
                                          <p:spTgt spid="11">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animEffect transition="in" filter="wedge">
                                      <p:cBhvr>
                                        <p:cTn id="37" dur="20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 y="15081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p:nvPr/>
        </p:nvSpPr>
        <p:spPr bwMode="auto">
          <a:xfrm>
            <a:off x="4652645" y="970280"/>
            <a:ext cx="7539355" cy="447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110000"/>
              </a:lnSpc>
              <a:spcBef>
                <a:spcPts val="600"/>
              </a:spcBef>
              <a:defRPr/>
            </a:pPr>
            <a:r>
              <a:rPr lang="en-US" altLang="zh-CN" sz="2000" dirty="0"/>
              <a:t>The press became increasingly sensationalistic. Between 1850 and 1890, newspaper circulation increased about 1,000 percent — from 100 papers with 800,000 readers to 900 papers with more than 8 million readers.</a:t>
            </a:r>
            <a:endParaRPr lang="en-US" altLang="zh-CN" sz="2000" dirty="0"/>
          </a:p>
          <a:p>
            <a:pPr algn="just">
              <a:lnSpc>
                <a:spcPct val="110000"/>
              </a:lnSpc>
              <a:defRPr/>
            </a:pPr>
            <a:r>
              <a:rPr lang="en-US" altLang="zh-CN" sz="2000" b="1" dirty="0"/>
              <a:t>Technological developments </a:t>
            </a:r>
            <a:r>
              <a:rPr lang="en-US" altLang="zh-CN" sz="2000" dirty="0"/>
              <a:t>caused great alarm for privacy. In 1884, the Eastman Kodak Company introduced the </a:t>
            </a:r>
            <a:r>
              <a:rPr lang="en-US" altLang="zh-CN" sz="2000" b="1" dirty="0"/>
              <a:t>“snap camera” </a:t>
            </a:r>
            <a:r>
              <a:rPr lang="en-US" altLang="zh-CN" sz="2000" dirty="0"/>
              <a:t>a handheld camera that was small and cheap enough for use by the general public.</a:t>
            </a:r>
            <a:endParaRPr lang="en-US" altLang="zh-CN" sz="2000" dirty="0"/>
          </a:p>
          <a:p>
            <a:pPr algn="just">
              <a:lnSpc>
                <a:spcPct val="110000"/>
              </a:lnSpc>
              <a:defRPr/>
            </a:pPr>
            <a:r>
              <a:rPr lang="en-US" altLang="zh-CN" sz="2000" dirty="0"/>
              <a:t>This development of the law was inevitable. Political, social, and economic changes entail the recognition of new rights, and the common law, in its eternal youth, grows to meet the demands of society.</a:t>
            </a:r>
            <a:r>
              <a:rPr lang="en-US" altLang="zh-CN" sz="2000" b="1" dirty="0"/>
              <a:t> </a:t>
            </a:r>
            <a:endParaRPr lang="en-US" altLang="zh-CN" sz="2000" dirty="0"/>
          </a:p>
        </p:txBody>
      </p:sp>
      <p:sp>
        <p:nvSpPr>
          <p:cNvPr id="6149"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fld id="{4B7AEE19-7F0B-41AB-ABDC-1B4E7AB0CD26}" type="slidenum">
              <a:rPr altLang="zh-CN" sz="1200" smtClean="0">
                <a:solidFill>
                  <a:srgbClr val="898989"/>
                </a:solidFill>
              </a:rPr>
            </a:fld>
            <a:endParaRPr lang="zh-CN" altLang="en-US" sz="1200">
              <a:solidFill>
                <a:srgbClr val="898989"/>
              </a:solidFill>
            </a:endParaRPr>
          </a:p>
        </p:txBody>
      </p:sp>
      <p:pic>
        <p:nvPicPr>
          <p:cNvPr id="7"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32" y="2529252"/>
            <a:ext cx="4527478" cy="432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31" y="776847"/>
            <a:ext cx="4527478" cy="327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718685" y="5224780"/>
            <a:ext cx="6978015" cy="1568450"/>
          </a:xfrm>
          <a:prstGeom prst="rect">
            <a:avLst/>
          </a:prstGeom>
        </p:spPr>
        <p:txBody>
          <a:bodyPr wrap="square">
            <a:spAutoFit/>
          </a:bodyPr>
          <a:p>
            <a:r>
              <a:rPr lang="zh-CN" altLang="en-US" sz="1600"/>
              <a:t>新闻界变得越来越耸人听闻。在</a:t>
            </a:r>
            <a:r>
              <a:rPr lang="en-US" altLang="zh-CN" sz="1600"/>
              <a:t>1850</a:t>
            </a:r>
            <a:r>
              <a:rPr lang="zh-CN" altLang="en-US" sz="1600"/>
              <a:t>年至</a:t>
            </a:r>
            <a:r>
              <a:rPr lang="en-US" altLang="zh-CN" sz="1600"/>
              <a:t>1890</a:t>
            </a:r>
            <a:r>
              <a:rPr lang="zh-CN" altLang="en-US" sz="1600"/>
              <a:t>年间，报纸发行量增长了约</a:t>
            </a:r>
            <a:r>
              <a:rPr lang="en-US" altLang="zh-CN" sz="1600"/>
              <a:t>1000%——</a:t>
            </a:r>
            <a:r>
              <a:rPr lang="zh-CN" altLang="en-US" sz="1600"/>
              <a:t>从</a:t>
            </a:r>
            <a:r>
              <a:rPr lang="en-US" altLang="zh-CN" sz="1600"/>
              <a:t>100</a:t>
            </a:r>
            <a:r>
              <a:rPr lang="zh-CN" altLang="en-US" sz="1600"/>
              <a:t>家报纸拥有</a:t>
            </a:r>
            <a:r>
              <a:rPr lang="en-US" altLang="zh-CN" sz="1600"/>
              <a:t>80</a:t>
            </a:r>
            <a:r>
              <a:rPr lang="zh-CN" altLang="en-US" sz="1600"/>
              <a:t>万读者，增长到</a:t>
            </a:r>
            <a:r>
              <a:rPr lang="en-US" altLang="zh-CN" sz="1600"/>
              <a:t>900</a:t>
            </a:r>
            <a:r>
              <a:rPr lang="zh-CN" altLang="en-US" sz="1600"/>
              <a:t>家报纸拥有超过</a:t>
            </a:r>
            <a:r>
              <a:rPr lang="en-US" altLang="zh-CN" sz="1600"/>
              <a:t>800</a:t>
            </a:r>
            <a:r>
              <a:rPr lang="zh-CN" altLang="en-US" sz="1600"/>
              <a:t>万读者。</a:t>
            </a:r>
            <a:endParaRPr lang="zh-CN" altLang="en-US" sz="1600"/>
          </a:p>
          <a:p>
            <a:r>
              <a:rPr lang="zh-CN" altLang="en-US" sz="1600"/>
              <a:t>科技的发展引起了人们对隐私的极大忧虑。</a:t>
            </a:r>
            <a:r>
              <a:rPr lang="en-US" altLang="zh-CN" sz="1600"/>
              <a:t>1884</a:t>
            </a:r>
            <a:r>
              <a:rPr lang="zh-CN" altLang="en-US" sz="1600"/>
              <a:t>年，伊士曼柯达公司推出了“快照相机”，这是一种手持相机，其小巧和廉价足以让普通大众使用。</a:t>
            </a:r>
            <a:endParaRPr lang="zh-CN" altLang="en-US" sz="1600"/>
          </a:p>
          <a:p>
            <a:r>
              <a:rPr lang="zh-CN" altLang="en-US" sz="1600"/>
              <a:t>法律的这一发展是不可避免的。政治、社会和经济的变革必然要求承认新的权利，而普通法在其永恒的活力中，不断发展以满足社会的需求。</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图片 3">
            <a:hlinkClick r:id="rId1" action="ppaction://hlinkfile"/>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36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p:nvPr/>
        </p:nvSpPr>
        <p:spPr bwMode="auto">
          <a:xfrm>
            <a:off x="5794375" y="1198563"/>
            <a:ext cx="6291263"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ctr">
              <a:lnSpc>
                <a:spcPct val="100000"/>
              </a:lnSpc>
              <a:buFont typeface="Arial" panose="020B0604020202020204" pitchFamily="34" charset="0"/>
              <a:buNone/>
              <a:defRPr/>
            </a:pPr>
            <a:r>
              <a:rPr lang="en-US" altLang="zh-CN" dirty="0">
                <a:latin typeface="Times New Roman" panose="02020603050405020304" pitchFamily="18" charset="0"/>
                <a:cs typeface="Times New Roman" panose="02020603050405020304" pitchFamily="18" charset="0"/>
              </a:rPr>
              <a:t>A born genius?</a:t>
            </a:r>
            <a:endParaRPr lang="en-US" altLang="zh-CN" dirty="0">
              <a:latin typeface="Times New Roman" panose="02020603050405020304" pitchFamily="18" charset="0"/>
              <a:cs typeface="Times New Roman" panose="02020603050405020304" pitchFamily="18" charset="0"/>
            </a:endParaRPr>
          </a:p>
          <a:p>
            <a:pPr algn="just">
              <a:lnSpc>
                <a:spcPct val="100000"/>
              </a:lnSpc>
              <a:spcBef>
                <a:spcPts val="600"/>
              </a:spcBef>
              <a:defRPr/>
            </a:pPr>
            <a:r>
              <a:rPr lang="en-US" altLang="zh-CN" sz="2000" b="1" dirty="0">
                <a:latin typeface="+mn-lt"/>
                <a:cs typeface="Times New Roman" panose="02020603050405020304" pitchFamily="18" charset="0"/>
              </a:rPr>
              <a:t>He was able to read the New York Times at the age of 18 months.</a:t>
            </a:r>
            <a:endParaRPr lang="en-US" altLang="zh-CN" sz="2000" b="1" dirty="0">
              <a:latin typeface="+mn-lt"/>
              <a:cs typeface="Times New Roman" panose="02020603050405020304" pitchFamily="18" charset="0"/>
            </a:endParaRPr>
          </a:p>
          <a:p>
            <a:pPr algn="just">
              <a:lnSpc>
                <a:spcPct val="100000"/>
              </a:lnSpc>
              <a:defRPr/>
            </a:pPr>
            <a:r>
              <a:rPr lang="en-US" altLang="zh-CN" sz="2000" b="1" dirty="0">
                <a:latin typeface="+mn-lt"/>
                <a:cs typeface="Times New Roman" panose="02020603050405020304" pitchFamily="18" charset="0"/>
              </a:rPr>
              <a:t>By the time he was three, William had learned to operate a typewriter and used it to compose a letter to Macy’s to order toys.</a:t>
            </a:r>
            <a:endParaRPr lang="en-US" altLang="zh-CN" sz="2000" b="1" dirty="0">
              <a:latin typeface="+mn-lt"/>
              <a:cs typeface="Times New Roman" panose="02020603050405020304" pitchFamily="18" charset="0"/>
            </a:endParaRPr>
          </a:p>
          <a:p>
            <a:pPr algn="just">
              <a:lnSpc>
                <a:spcPct val="100000"/>
              </a:lnSpc>
              <a:defRPr/>
            </a:pPr>
            <a:r>
              <a:rPr lang="en-US" altLang="zh-CN" sz="2000" b="1" dirty="0">
                <a:latin typeface="+mn-lt"/>
                <a:cs typeface="Times New Roman" panose="02020603050405020304" pitchFamily="18" charset="0"/>
              </a:rPr>
              <a:t>By the time he started elementary school, at the age of six, he could speak and read at least eight languages.</a:t>
            </a:r>
            <a:endParaRPr lang="en-US" altLang="zh-CN" sz="2000" b="1" dirty="0">
              <a:latin typeface="+mn-lt"/>
              <a:cs typeface="Times New Roman" panose="02020603050405020304" pitchFamily="18" charset="0"/>
            </a:endParaRPr>
          </a:p>
          <a:p>
            <a:pPr algn="just">
              <a:lnSpc>
                <a:spcPct val="100000"/>
              </a:lnSpc>
              <a:defRPr/>
            </a:pPr>
            <a:r>
              <a:rPr lang="en-US" altLang="zh-CN" sz="2000" b="1" dirty="0">
                <a:latin typeface="+mn-lt"/>
                <a:cs typeface="Times New Roman" panose="02020603050405020304" pitchFamily="18" charset="0"/>
              </a:rPr>
              <a:t>In 1909, Harvard University permitted </a:t>
            </a:r>
            <a:r>
              <a:rPr lang="en-US" altLang="zh-CN" sz="2000" b="1" dirty="0" err="1">
                <a:latin typeface="+mn-lt"/>
                <a:cs typeface="Times New Roman" panose="02020603050405020304" pitchFamily="18" charset="0"/>
              </a:rPr>
              <a:t>Sidis</a:t>
            </a:r>
            <a:r>
              <a:rPr lang="en-US" altLang="zh-CN" sz="2000" b="1" dirty="0">
                <a:latin typeface="+mn-lt"/>
                <a:cs typeface="Times New Roman" panose="02020603050405020304" pitchFamily="18" charset="0"/>
              </a:rPr>
              <a:t> to enroll in it; he was 11 years old and the youngest student in the history of Harvard.</a:t>
            </a:r>
            <a:endParaRPr lang="en-US" altLang="zh-CN" sz="2000" b="1" dirty="0">
              <a:latin typeface="+mn-lt"/>
              <a:cs typeface="Times New Roman" panose="02020603050405020304" pitchFamily="18" charset="0"/>
            </a:endParaRPr>
          </a:p>
          <a:p>
            <a:pPr algn="just">
              <a:lnSpc>
                <a:spcPct val="100000"/>
              </a:lnSpc>
              <a:defRPr/>
            </a:pPr>
            <a:r>
              <a:rPr lang="en-US" altLang="zh-CN" sz="2000" b="1" dirty="0">
                <a:latin typeface="+mn-lt"/>
                <a:cs typeface="Times New Roman" panose="02020603050405020304" pitchFamily="18" charset="0"/>
              </a:rPr>
              <a:t>His parents did anything to shelter William from the great publicity that followed him from an early age and the tremendous stress that it created in his life.</a:t>
            </a:r>
            <a:endParaRPr lang="zh-CN" altLang="en-US" sz="2000" b="1" dirty="0">
              <a:latin typeface="+mn-lt"/>
              <a:cs typeface="Times New Roman" panose="02020603050405020304" pitchFamily="18" charset="0"/>
            </a:endParaRPr>
          </a:p>
        </p:txBody>
      </p:sp>
      <p:sp>
        <p:nvSpPr>
          <p:cNvPr id="106500" name="矩形 7"/>
          <p:cNvSpPr/>
          <p:nvPr/>
        </p:nvSpPr>
        <p:spPr bwMode="auto">
          <a:xfrm>
            <a:off x="3748088" y="390525"/>
            <a:ext cx="5370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a:latin typeface="Times New Roman" panose="02020603050405020304" pitchFamily="18" charset="0"/>
                <a:cs typeface="Times New Roman" panose="02020603050405020304" pitchFamily="18" charset="0"/>
              </a:rPr>
              <a:t>Sidis v. F-R Publishing Corp.(1940)</a:t>
            </a:r>
            <a:endParaRPr lang="zh-CN" altLang="en-US">
              <a:latin typeface="Times New Roman" panose="02020603050405020304" pitchFamily="18" charset="0"/>
              <a:cs typeface="Times New Roman" panose="02020603050405020304" pitchFamily="18" charset="0"/>
            </a:endParaRPr>
          </a:p>
        </p:txBody>
      </p:sp>
      <p:sp>
        <p:nvSpPr>
          <p:cNvPr id="106501" name="矩形 13"/>
          <p:cNvSpPr/>
          <p:nvPr/>
        </p:nvSpPr>
        <p:spPr bwMode="auto">
          <a:xfrm>
            <a:off x="613410" y="5341303"/>
            <a:ext cx="3592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000" b="1"/>
              <a:t>William James Sidis (1898-1944)</a:t>
            </a:r>
            <a:endParaRPr lang="zh-CN" altLang="en-US" sz="2000" b="1"/>
          </a:p>
        </p:txBody>
      </p:sp>
      <p:pic>
        <p:nvPicPr>
          <p:cNvPr id="10650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 y="1146175"/>
            <a:ext cx="5078095" cy="413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13"/>
          <p:cNvSpPr/>
          <p:nvPr/>
        </p:nvSpPr>
        <p:spPr bwMode="auto">
          <a:xfrm>
            <a:off x="141605" y="6049328"/>
            <a:ext cx="38823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000" b="1">
                <a:hlinkClick r:id="rId4" action="ppaction://hlinkfile"/>
              </a:rPr>
              <a:t>The Sad Life of William James Sidis </a:t>
            </a:r>
            <a:endParaRPr lang="zh-CN" altLang="en-US"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36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p:nvPr/>
        </p:nvSpPr>
        <p:spPr bwMode="auto">
          <a:xfrm>
            <a:off x="5559425" y="914400"/>
            <a:ext cx="6570663"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ctr">
              <a:lnSpc>
                <a:spcPct val="100000"/>
              </a:lnSpc>
              <a:buFont typeface="Arial" panose="020B0604020202020204" pitchFamily="34" charset="0"/>
              <a:buNone/>
              <a:defRPr/>
            </a:pPr>
            <a:r>
              <a:rPr lang="en-US" altLang="zh-CN" sz="2400" dirty="0">
                <a:latin typeface="Times New Roman" panose="02020603050405020304" pitchFamily="18" charset="0"/>
                <a:cs typeface="Times New Roman" panose="02020603050405020304" pitchFamily="18" charset="0"/>
              </a:rPr>
              <a:t>An Insignificant Adult Life</a:t>
            </a:r>
            <a:endParaRPr lang="en-US" altLang="zh-CN" sz="2400" dirty="0">
              <a:latin typeface="Times New Roman" panose="02020603050405020304" pitchFamily="18" charset="0"/>
              <a:cs typeface="Times New Roman" panose="02020603050405020304" pitchFamily="18" charset="0"/>
            </a:endParaRPr>
          </a:p>
          <a:p>
            <a:pPr algn="just">
              <a:lnSpc>
                <a:spcPct val="150000"/>
              </a:lnSpc>
              <a:spcBef>
                <a:spcPts val="0"/>
              </a:spcBef>
              <a:defRPr/>
            </a:pPr>
            <a:r>
              <a:rPr lang="en-US" altLang="zh-CN" sz="1800" b="1" dirty="0">
                <a:latin typeface="+mn-lt"/>
                <a:cs typeface="Times New Roman" panose="02020603050405020304" pitchFamily="18" charset="0"/>
              </a:rPr>
              <a:t>After graduating from college, </a:t>
            </a:r>
            <a:r>
              <a:rPr lang="en-US" altLang="zh-CN" sz="1800" b="1" dirty="0" err="1">
                <a:latin typeface="+mn-lt"/>
                <a:cs typeface="Times New Roman" panose="02020603050405020304" pitchFamily="18" charset="0"/>
              </a:rPr>
              <a:t>Sidis</a:t>
            </a:r>
            <a:r>
              <a:rPr lang="en-US" altLang="zh-CN" sz="1800" b="1" dirty="0">
                <a:latin typeface="+mn-lt"/>
                <a:cs typeface="Times New Roman" panose="02020603050405020304" pitchFamily="18" charset="0"/>
              </a:rPr>
              <a:t> accepted a teaching position at the Rice University in Houston. After a difficult eight months as a professor of mathematics there;</a:t>
            </a:r>
            <a:endParaRPr lang="en-US" altLang="zh-CN" sz="1800" b="1" dirty="0">
              <a:latin typeface="+mn-lt"/>
              <a:cs typeface="Times New Roman" panose="02020603050405020304" pitchFamily="18" charset="0"/>
            </a:endParaRPr>
          </a:p>
          <a:p>
            <a:pPr algn="just">
              <a:lnSpc>
                <a:spcPct val="150000"/>
              </a:lnSpc>
              <a:spcBef>
                <a:spcPts val="0"/>
              </a:spcBef>
              <a:defRPr/>
            </a:pPr>
            <a:r>
              <a:rPr lang="en-US" altLang="zh-CN" sz="1800" b="1" dirty="0">
                <a:latin typeface="+mn-lt"/>
                <a:cs typeface="Times New Roman" panose="02020603050405020304" pitchFamily="18" charset="0"/>
              </a:rPr>
              <a:t> William returned to Boston and enrolled in Harvard Law School in 1916. He left the law school in his last semester there without taking degree.</a:t>
            </a:r>
            <a:endParaRPr lang="en-US" altLang="zh-CN" sz="1800" b="1" dirty="0">
              <a:latin typeface="+mn-lt"/>
              <a:cs typeface="Times New Roman" panose="02020603050405020304" pitchFamily="18" charset="0"/>
            </a:endParaRPr>
          </a:p>
          <a:p>
            <a:pPr algn="just">
              <a:lnSpc>
                <a:spcPct val="150000"/>
              </a:lnSpc>
              <a:spcBef>
                <a:spcPts val="0"/>
              </a:spcBef>
              <a:defRPr/>
            </a:pPr>
            <a:r>
              <a:rPr lang="en-US" altLang="zh-CN" sz="1800" b="1" dirty="0">
                <a:latin typeface="+mn-lt"/>
                <a:cs typeface="Times New Roman" panose="02020603050405020304" pitchFamily="18" charset="0"/>
              </a:rPr>
              <a:t>After that, </a:t>
            </a:r>
            <a:r>
              <a:rPr lang="en-US" altLang="zh-CN" sz="1800" b="1" dirty="0" err="1">
                <a:latin typeface="+mn-lt"/>
                <a:cs typeface="Times New Roman" panose="02020603050405020304" pitchFamily="18" charset="0"/>
              </a:rPr>
              <a:t>Sidis</a:t>
            </a:r>
            <a:r>
              <a:rPr lang="en-US" altLang="zh-CN" sz="1800" b="1" dirty="0">
                <a:latin typeface="+mn-lt"/>
                <a:cs typeface="Times New Roman" panose="02020603050405020304" pitchFamily="18" charset="0"/>
              </a:rPr>
              <a:t> engaged in socialist and other radical politics, lived an active social life, addressed a monthly study group, wrote a treatise about the classification of streetcar transfers, and financed his life through a series of modest clerical jobs and sales of his patented “perpetual calendar.”</a:t>
            </a:r>
            <a:endParaRPr lang="en-US" altLang="zh-CN" sz="1800" b="1" dirty="0">
              <a:latin typeface="+mn-lt"/>
              <a:cs typeface="Times New Roman" panose="02020603050405020304" pitchFamily="18" charset="0"/>
            </a:endParaRPr>
          </a:p>
        </p:txBody>
      </p:sp>
      <p:sp>
        <p:nvSpPr>
          <p:cNvPr id="108548" name="矩形 7"/>
          <p:cNvSpPr/>
          <p:nvPr/>
        </p:nvSpPr>
        <p:spPr bwMode="auto">
          <a:xfrm>
            <a:off x="3733800" y="304800"/>
            <a:ext cx="5370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a:latin typeface="Times New Roman" panose="02020603050405020304" pitchFamily="18" charset="0"/>
                <a:cs typeface="Times New Roman" panose="02020603050405020304" pitchFamily="18" charset="0"/>
              </a:rPr>
              <a:t>Sidis v. F-R Publishing Corp.(1940)</a:t>
            </a:r>
            <a:endParaRPr lang="zh-CN" altLang="en-US">
              <a:latin typeface="Times New Roman" panose="02020603050405020304" pitchFamily="18" charset="0"/>
              <a:cs typeface="Times New Roman" panose="02020603050405020304" pitchFamily="18" charset="0"/>
            </a:endParaRPr>
          </a:p>
        </p:txBody>
      </p:sp>
      <p:sp>
        <p:nvSpPr>
          <p:cNvPr id="108549" name="矩形 13"/>
          <p:cNvSpPr/>
          <p:nvPr/>
        </p:nvSpPr>
        <p:spPr bwMode="auto">
          <a:xfrm>
            <a:off x="441325" y="6383338"/>
            <a:ext cx="3592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000" b="1"/>
              <a:t>William James Sidis (1898-1944)</a:t>
            </a:r>
            <a:endParaRPr lang="zh-CN" altLang="en-US" sz="2000" b="1"/>
          </a:p>
        </p:txBody>
      </p:sp>
      <p:pic>
        <p:nvPicPr>
          <p:cNvPr id="10855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3" y="1198563"/>
            <a:ext cx="5453062"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36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p:nvPr/>
        </p:nvSpPr>
        <p:spPr bwMode="auto">
          <a:xfrm>
            <a:off x="4340225" y="714374"/>
            <a:ext cx="7832725" cy="614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ctr">
              <a:lnSpc>
                <a:spcPct val="100000"/>
              </a:lnSpc>
              <a:buFont typeface="Arial" panose="020B0604020202020204" pitchFamily="34" charset="0"/>
              <a:buNone/>
              <a:defRPr/>
            </a:pPr>
            <a:r>
              <a:rPr lang="en-US" altLang="zh-CN" dirty="0">
                <a:latin typeface="+mn-lt"/>
              </a:rPr>
              <a:t>Lawsuit </a:t>
            </a:r>
            <a:endParaRPr lang="en-US" altLang="zh-CN" dirty="0">
              <a:latin typeface="+mn-lt"/>
            </a:endParaRPr>
          </a:p>
          <a:p>
            <a:pPr algn="just">
              <a:lnSpc>
                <a:spcPct val="150000"/>
              </a:lnSpc>
              <a:defRPr/>
            </a:pPr>
            <a:r>
              <a:rPr lang="en-US" altLang="zh-CN" sz="1800" b="1" dirty="0">
                <a:latin typeface="+mn-lt"/>
                <a:cs typeface="Times New Roman" panose="02020603050405020304" pitchFamily="18" charset="0"/>
              </a:rPr>
              <a:t>Before 1937, </a:t>
            </a:r>
            <a:r>
              <a:rPr lang="en-US" altLang="zh-CN" sz="1800" b="1" dirty="0" err="1">
                <a:latin typeface="+mn-lt"/>
                <a:cs typeface="Times New Roman" panose="02020603050405020304" pitchFamily="18" charset="0"/>
              </a:rPr>
              <a:t>Sidis</a:t>
            </a:r>
            <a:r>
              <a:rPr lang="en-US" altLang="zh-CN" sz="1800" b="1" dirty="0">
                <a:latin typeface="+mn-lt"/>
                <a:cs typeface="Times New Roman" panose="02020603050405020304" pitchFamily="18" charset="0"/>
              </a:rPr>
              <a:t> had done an excellent job of avoiding publicity for a decade.</a:t>
            </a:r>
            <a:endParaRPr lang="en-US" altLang="zh-CN" sz="1800" b="1" dirty="0">
              <a:latin typeface="+mn-lt"/>
              <a:cs typeface="Times New Roman" panose="02020603050405020304" pitchFamily="18" charset="0"/>
            </a:endParaRPr>
          </a:p>
          <a:p>
            <a:pPr algn="just">
              <a:lnSpc>
                <a:spcPct val="150000"/>
              </a:lnSpc>
              <a:defRPr/>
            </a:pPr>
            <a:r>
              <a:rPr lang="en-US" altLang="zh-CN" sz="1800" b="1" dirty="0">
                <a:latin typeface="+mn-lt"/>
                <a:cs typeface="Times New Roman" panose="02020603050405020304" pitchFamily="18" charset="0"/>
              </a:rPr>
              <a:t>In 1937, a local paper, the Boston Sunday Advertiser, published an article about him. The article recounted the history of </a:t>
            </a:r>
            <a:r>
              <a:rPr lang="en-US" altLang="zh-CN" sz="1800" b="1" dirty="0" err="1">
                <a:latin typeface="+mn-lt"/>
                <a:cs typeface="Times New Roman" panose="02020603050405020304" pitchFamily="18" charset="0"/>
              </a:rPr>
              <a:t>Sidis’s</a:t>
            </a:r>
            <a:r>
              <a:rPr lang="en-US" altLang="zh-CN" sz="1800" b="1" dirty="0">
                <a:latin typeface="+mn-lt"/>
                <a:cs typeface="Times New Roman" panose="02020603050405020304" pitchFamily="18" charset="0"/>
              </a:rPr>
              <a:t> life and his current whereabouts: “William James </a:t>
            </a:r>
            <a:r>
              <a:rPr lang="en-US" altLang="zh-CN" sz="1800" b="1" dirty="0" err="1">
                <a:latin typeface="+mn-lt"/>
                <a:cs typeface="Times New Roman" panose="02020603050405020304" pitchFamily="18" charset="0"/>
              </a:rPr>
              <a:t>Sidis</a:t>
            </a:r>
            <a:r>
              <a:rPr lang="en-US" altLang="zh-CN" sz="1800" b="1" dirty="0">
                <a:latin typeface="+mn-lt"/>
                <a:cs typeface="Times New Roman" panose="02020603050405020304" pitchFamily="18" charset="0"/>
              </a:rPr>
              <a:t> lives today, at the age of thirty-nine, in a hall bedroom of Boston’s shabby south end” .</a:t>
            </a:r>
            <a:endParaRPr lang="en-US" altLang="zh-CN" sz="1800" b="1" dirty="0">
              <a:latin typeface="+mn-lt"/>
              <a:cs typeface="Times New Roman" panose="02020603050405020304" pitchFamily="18" charset="0"/>
            </a:endParaRPr>
          </a:p>
          <a:p>
            <a:pPr algn="just">
              <a:lnSpc>
                <a:spcPct val="150000"/>
              </a:lnSpc>
              <a:defRPr/>
            </a:pPr>
            <a:r>
              <a:rPr lang="en-US" altLang="zh-CN" sz="1800" b="1" dirty="0">
                <a:latin typeface="+mn-lt"/>
                <a:cs typeface="Times New Roman" panose="02020603050405020304" pitchFamily="18" charset="0"/>
              </a:rPr>
              <a:t>The New Yorker article described </a:t>
            </a:r>
            <a:r>
              <a:rPr lang="en-US" altLang="zh-CN" sz="1800" b="1" dirty="0" err="1">
                <a:latin typeface="+mn-lt"/>
                <a:cs typeface="Times New Roman" panose="02020603050405020304" pitchFamily="18" charset="0"/>
              </a:rPr>
              <a:t>Sidis’s</a:t>
            </a:r>
            <a:r>
              <a:rPr lang="en-US" altLang="zh-CN" sz="1800" b="1" dirty="0">
                <a:latin typeface="+mn-lt"/>
                <a:cs typeface="Times New Roman" panose="02020603050405020304" pitchFamily="18" charset="0"/>
              </a:rPr>
              <a:t> famous childhood and then recounted his subsequent career as an insignificant clerk.</a:t>
            </a:r>
            <a:endParaRPr lang="en-US" altLang="zh-CN" sz="1800" b="1" dirty="0">
              <a:latin typeface="+mn-lt"/>
              <a:cs typeface="Times New Roman" panose="02020603050405020304" pitchFamily="18" charset="0"/>
            </a:endParaRPr>
          </a:p>
          <a:p>
            <a:pPr algn="just">
              <a:lnSpc>
                <a:spcPct val="150000"/>
              </a:lnSpc>
              <a:defRPr/>
            </a:pPr>
            <a:r>
              <a:rPr lang="en-US" altLang="zh-CN" sz="1800" b="1" dirty="0">
                <a:latin typeface="+mn-lt"/>
                <a:cs typeface="Times New Roman" panose="02020603050405020304" pitchFamily="18" charset="0"/>
              </a:rPr>
              <a:t>The article also described </a:t>
            </a:r>
            <a:r>
              <a:rPr lang="en-US" altLang="zh-CN" sz="1800" b="1" dirty="0" err="1">
                <a:latin typeface="+mn-lt"/>
                <a:cs typeface="Times New Roman" panose="02020603050405020304" pitchFamily="18" charset="0"/>
              </a:rPr>
              <a:t>Sidis’s</a:t>
            </a:r>
            <a:r>
              <a:rPr lang="en-US" altLang="zh-CN" sz="1800" b="1" dirty="0">
                <a:latin typeface="+mn-lt"/>
                <a:cs typeface="Times New Roman" panose="02020603050405020304" pitchFamily="18" charset="0"/>
              </a:rPr>
              <a:t> dwelling, a small bedroom in a poor part of Boston and his personal activities, interests, and habits.</a:t>
            </a:r>
            <a:endParaRPr lang="en-US" altLang="zh-CN" sz="1800" b="1" dirty="0">
              <a:latin typeface="+mn-lt"/>
              <a:cs typeface="Times New Roman" panose="02020603050405020304" pitchFamily="18" charset="0"/>
            </a:endParaRPr>
          </a:p>
          <a:p>
            <a:pPr algn="just">
              <a:lnSpc>
                <a:spcPct val="150000"/>
              </a:lnSpc>
              <a:defRPr/>
            </a:pPr>
            <a:r>
              <a:rPr lang="en-US" altLang="zh-CN" sz="1800" b="1" dirty="0">
                <a:latin typeface="+mn-lt"/>
                <a:cs typeface="Times New Roman" panose="02020603050405020304" pitchFamily="18" charset="0"/>
              </a:rPr>
              <a:t>on July 17, 1944, he died from a cerebral hemorrhage and pneumonia. He was 46 years old and had $652.81 in his bank account.</a:t>
            </a:r>
            <a:endParaRPr lang="zh-CN" altLang="en-US" sz="1800" b="1" dirty="0">
              <a:latin typeface="+mn-lt"/>
              <a:cs typeface="Times New Roman" panose="02020603050405020304" pitchFamily="18" charset="0"/>
            </a:endParaRPr>
          </a:p>
        </p:txBody>
      </p:sp>
      <p:sp>
        <p:nvSpPr>
          <p:cNvPr id="110596" name="矩形 7"/>
          <p:cNvSpPr/>
          <p:nvPr/>
        </p:nvSpPr>
        <p:spPr bwMode="auto">
          <a:xfrm>
            <a:off x="3698875" y="180975"/>
            <a:ext cx="5370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a:latin typeface="Times New Roman" panose="02020603050405020304" pitchFamily="18" charset="0"/>
                <a:cs typeface="Times New Roman" panose="02020603050405020304" pitchFamily="18" charset="0"/>
              </a:rPr>
              <a:t>Sidis v. F-R Publishing Corp.(1940)</a:t>
            </a:r>
            <a:endParaRPr lang="zh-CN" altLang="en-US">
              <a:latin typeface="Times New Roman" panose="02020603050405020304" pitchFamily="18" charset="0"/>
              <a:cs typeface="Times New Roman" panose="02020603050405020304" pitchFamily="18" charset="0"/>
            </a:endParaRPr>
          </a:p>
        </p:txBody>
      </p:sp>
      <p:sp>
        <p:nvSpPr>
          <p:cNvPr id="110597" name="矩形 13"/>
          <p:cNvSpPr/>
          <p:nvPr/>
        </p:nvSpPr>
        <p:spPr bwMode="auto">
          <a:xfrm>
            <a:off x="106363" y="6438900"/>
            <a:ext cx="3592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000" b="1"/>
              <a:t>William James Sidis (1898-1944)</a:t>
            </a:r>
            <a:endParaRPr lang="zh-CN" altLang="en-US" sz="2000" b="1"/>
          </a:p>
        </p:txBody>
      </p:sp>
      <p:pic>
        <p:nvPicPr>
          <p:cNvPr id="110598"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3" y="869950"/>
            <a:ext cx="4046537"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363"/>
            <a:ext cx="12172950" cy="685800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3"/>
          <p:cNvSpPr txBox="1"/>
          <p:nvPr/>
        </p:nvSpPr>
        <p:spPr bwMode="auto">
          <a:xfrm>
            <a:off x="4056063" y="464344"/>
            <a:ext cx="8145462" cy="614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ctr">
              <a:lnSpc>
                <a:spcPct val="100000"/>
              </a:lnSpc>
              <a:spcBef>
                <a:spcPts val="0"/>
              </a:spcBef>
              <a:buFont typeface="Arial" panose="020B0604020202020204" pitchFamily="34" charset="0"/>
              <a:buNone/>
              <a:defRPr/>
            </a:pPr>
            <a:r>
              <a:rPr lang="en-US" altLang="zh-CN" b="1" dirty="0">
                <a:latin typeface="+mn-lt"/>
              </a:rPr>
              <a:t>Notes &amp; Questions</a:t>
            </a:r>
            <a:endParaRPr lang="en-US" altLang="zh-CN" b="1" dirty="0">
              <a:latin typeface="+mn-lt"/>
            </a:endParaRPr>
          </a:p>
          <a:p>
            <a:pPr marL="457200" indent="-457200" algn="just">
              <a:lnSpc>
                <a:spcPct val="150000"/>
              </a:lnSpc>
              <a:spcBef>
                <a:spcPts val="600"/>
              </a:spcBef>
              <a:buFont typeface="+mj-lt"/>
              <a:buAutoNum type="arabicPeriod"/>
              <a:defRPr/>
            </a:pPr>
            <a:r>
              <a:rPr lang="en-US" altLang="zh-CN" sz="2000" b="1" dirty="0"/>
              <a:t>Once one is a public figure, one is always a public figure. Can people who were once famous ever retreat into obscurity? Can we assume that anyone who talks to a reporter has abandoned a privacy interest in the information that she shares with the journalist?</a:t>
            </a:r>
            <a:endParaRPr lang="en-US" altLang="zh-CN" sz="2000" b="1" dirty="0"/>
          </a:p>
          <a:p>
            <a:pPr marL="457200" indent="-457200" algn="just">
              <a:lnSpc>
                <a:spcPct val="150000"/>
              </a:lnSpc>
              <a:spcBef>
                <a:spcPts val="0"/>
              </a:spcBef>
              <a:buFont typeface="+mj-lt"/>
              <a:buAutoNum type="arabicPeriod"/>
              <a:defRPr/>
            </a:pPr>
            <a:r>
              <a:rPr lang="en-US" altLang="zh-CN" sz="2000" b="1" dirty="0"/>
              <a:t>In 1998, Joyce Maynard wrote an autobiography, At Home in the World, that describes her romance with J.D. Salinger in the 1970s. In 1999, Maynard auctioned the letters J.D. Salinger wrote to her. She received $156,500 for the letters from the auction. Should Salinger have a right to privacy in the disclosure of the letters? Should privacy law provide Salinger with the right to sue over the writing of Maynard’s book?</a:t>
            </a:r>
            <a:endParaRPr lang="en-US" altLang="zh-CN" sz="2000" b="1" dirty="0"/>
          </a:p>
          <a:p>
            <a:pPr marL="457200" indent="-457200" algn="just">
              <a:lnSpc>
                <a:spcPct val="150000"/>
              </a:lnSpc>
              <a:spcBef>
                <a:spcPts val="0"/>
              </a:spcBef>
              <a:buFont typeface="+mj-lt"/>
              <a:buAutoNum type="arabicPeriod"/>
              <a:defRPr/>
            </a:pPr>
            <a:endParaRPr lang="en-US" altLang="zh-CN" sz="2000" b="1" dirty="0"/>
          </a:p>
          <a:p>
            <a:pPr marL="457200" indent="-457200">
              <a:lnSpc>
                <a:spcPct val="150000"/>
              </a:lnSpc>
              <a:spcBef>
                <a:spcPts val="0"/>
              </a:spcBef>
              <a:buFont typeface="+mj-lt"/>
              <a:buAutoNum type="arabicPeriod"/>
              <a:defRPr/>
            </a:pPr>
            <a:r>
              <a:rPr lang="en-US" altLang="zh-CN" sz="2000" b="1" dirty="0"/>
              <a:t>How do we protect privacy in a post-Google world?</a:t>
            </a:r>
            <a:endParaRPr lang="en-US" altLang="zh-CN" sz="2000" b="1" dirty="0"/>
          </a:p>
          <a:p>
            <a:pPr marL="0" indent="0">
              <a:lnSpc>
                <a:spcPct val="100000"/>
              </a:lnSpc>
              <a:buFont typeface="Arial" panose="020B0604020202020204" pitchFamily="34" charset="0"/>
              <a:buNone/>
              <a:defRPr/>
            </a:pPr>
            <a:endParaRPr lang="en-US" altLang="zh-CN" dirty="0">
              <a:latin typeface="+mn-lt"/>
            </a:endParaRPr>
          </a:p>
        </p:txBody>
      </p:sp>
      <p:sp>
        <p:nvSpPr>
          <p:cNvPr id="112645" name="矩形 13"/>
          <p:cNvSpPr/>
          <p:nvPr/>
        </p:nvSpPr>
        <p:spPr bwMode="auto">
          <a:xfrm>
            <a:off x="265113" y="6330950"/>
            <a:ext cx="3590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000" b="1"/>
              <a:t>William James Sidis (1898-1944)</a:t>
            </a:r>
            <a:endParaRPr lang="zh-CN" altLang="en-US" sz="2000" b="1"/>
          </a:p>
        </p:txBody>
      </p:sp>
      <p:pic>
        <p:nvPicPr>
          <p:cNvPr id="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746919"/>
            <a:ext cx="40640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3625850"/>
            <a:ext cx="4064000"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COMMONDATA" val="eyJoZGlkIjoiNmQ1ODIwMzliMDFjZjRiN2E1OTFhZDhhNzljZjIyOWM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31706</Words>
  <Application>WPS 演示</Application>
  <PresentationFormat>宽屏</PresentationFormat>
  <Paragraphs>586</Paragraphs>
  <Slides>45</Slides>
  <Notes>32</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45</vt:i4>
      </vt:variant>
    </vt:vector>
  </HeadingPairs>
  <TitlesOfParts>
    <vt:vector size="66" baseType="lpstr">
      <vt:lpstr>Arial</vt:lpstr>
      <vt:lpstr>宋体</vt:lpstr>
      <vt:lpstr>Wingdings</vt:lpstr>
      <vt:lpstr>楷体_GB2312</vt:lpstr>
      <vt:lpstr>新宋体</vt:lpstr>
      <vt:lpstr>微软雅黑</vt:lpstr>
      <vt:lpstr>仿宋</vt:lpstr>
      <vt:lpstr>仿宋_GB2312</vt:lpstr>
      <vt:lpstr>Calibri</vt:lpstr>
      <vt:lpstr>Times New Roman</vt:lpstr>
      <vt:lpstr>Calibri Light</vt:lpstr>
      <vt:lpstr>等线 Light</vt:lpstr>
      <vt:lpstr>Arial Unicode MS</vt:lpstr>
      <vt:lpstr>等线</vt:lpstr>
      <vt:lpstr>Inter</vt:lpstr>
      <vt:lpstr>inherit</vt:lpstr>
      <vt:lpstr>JetBrains Mono</vt:lpstr>
      <vt:lpstr>-apple-system</vt:lpstr>
      <vt:lpstr>华文仿宋</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feng yang</dc:creator>
  <cp:lastModifiedBy>杨</cp:lastModifiedBy>
  <cp:revision>87</cp:revision>
  <dcterms:created xsi:type="dcterms:W3CDTF">1900-01-01T00:00:00Z</dcterms:created>
  <dcterms:modified xsi:type="dcterms:W3CDTF">2025-06-07T14:36:21Z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D2AD5FD5FD3E4C28B48A0A527FA0E4D7_13</vt:lpwstr>
  </property>
  <property fmtid="{D5CDD505-2E9C-101B-9397-08002B2CF9AE}" pid="3" name="KSOProductBuildVer">
    <vt:lpwstr>2052-12.1.0.21171</vt:lpwstr>
  </property>
</Properties>
</file>